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binary" PartName="/ppt/metadata"/>
  <Override ContentType="application/vnd.openxmlformats-officedocument.presentationml.notesMaster+xml" PartName="/ppt/notesMasters/notesMaster1.xml"/>
  <Override ContentType="application/vnd.openxmlformats-officedocument.presentationml.presProps+xml" PartName="/ppt/presProps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</p:sldIdLst>
  <p:sldSz cy="3244850" cx="5765800"/>
  <p:notesSz cx="5765800" cy="3244850"/>
  <p:embeddedFontLst>
    <p:embeddedFont>
      <p:font typeface="Tahoma"/>
      <p:regular r:id="rId64"/>
      <p:bold r:id="rId65"/>
    </p:embeddedFont>
    <p:embeddedFont>
      <p:font typeface="Helvetica Neue"/>
      <p:regular r:id="rId66"/>
      <p:bold r:id="rId67"/>
      <p:italic r:id="rId68"/>
      <p:boldItalic r:id="rId6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880">
          <p15:clr>
            <a:srgbClr val="000000"/>
          </p15:clr>
        </p15:guide>
        <p15:guide id="2" pos="2160">
          <p15:clr>
            <a:srgbClr val="000000"/>
          </p15:clr>
        </p15:guide>
        <p15:guide id="3" orient="horz" pos="43">
          <p15:clr>
            <a:srgbClr val="747775"/>
          </p15:clr>
        </p15:guide>
      </p15:sldGuideLst>
    </p:ext>
    <p:ext uri="GoogleSlidesCustomDataVersion2">
      <go:slidesCustomData xmlns:go="http://customooxmlschemas.google.com/" r:id="rId70" roundtripDataSignature="AMtx7mgxsU6Y/btb3BKN34Z0emDPQwhx1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D499BED2-A77E-445A-B66D-4D9F71BD3E65}">
  <a:tblStyle styleId="{D499BED2-A77E-445A-B66D-4D9F71BD3E65}" styleName="Table_0"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0635C5B6-42D0-441F-9543-5E6C38F4ADCB}" styleName="Table_1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  <p:guide pos="43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70" Type="http://customschemas.google.com/relationships/presentationmetadata" Target="metadata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20" Type="http://schemas.openxmlformats.org/officeDocument/2006/relationships/slide" Target="slides/slide14.xml"/><Relationship Id="rId64" Type="http://schemas.openxmlformats.org/officeDocument/2006/relationships/font" Target="fonts/Tahoma-regular.fntdata"/><Relationship Id="rId63" Type="http://schemas.openxmlformats.org/officeDocument/2006/relationships/slide" Target="slides/slide57.xml"/><Relationship Id="rId22" Type="http://schemas.openxmlformats.org/officeDocument/2006/relationships/slide" Target="slides/slide16.xml"/><Relationship Id="rId66" Type="http://schemas.openxmlformats.org/officeDocument/2006/relationships/font" Target="fonts/HelveticaNeue-regular.fntdata"/><Relationship Id="rId21" Type="http://schemas.openxmlformats.org/officeDocument/2006/relationships/slide" Target="slides/slide15.xml"/><Relationship Id="rId65" Type="http://schemas.openxmlformats.org/officeDocument/2006/relationships/font" Target="fonts/Tahoma-bold.fntdata"/><Relationship Id="rId24" Type="http://schemas.openxmlformats.org/officeDocument/2006/relationships/slide" Target="slides/slide18.xml"/><Relationship Id="rId68" Type="http://schemas.openxmlformats.org/officeDocument/2006/relationships/font" Target="fonts/HelveticaNeue-italic.fntdata"/><Relationship Id="rId23" Type="http://schemas.openxmlformats.org/officeDocument/2006/relationships/slide" Target="slides/slide17.xml"/><Relationship Id="rId67" Type="http://schemas.openxmlformats.org/officeDocument/2006/relationships/font" Target="fonts/HelveticaNeue-bold.fntdata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font" Target="fonts/HelveticaNeue-boldItalic.fntdata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2" name="Google Shape;42;p1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3220fd27c11_4_91:notes"/>
          <p:cNvSpPr txBox="1"/>
          <p:nvPr>
            <p:ph idx="1" type="body"/>
          </p:nvPr>
        </p:nvSpPr>
        <p:spPr>
          <a:xfrm>
            <a:off x="576575" y="1541300"/>
            <a:ext cx="46125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1" name="Google Shape;111;g3220fd27c11_4_91:notes"/>
          <p:cNvSpPr/>
          <p:nvPr>
            <p:ph idx="2" type="sldImg"/>
          </p:nvPr>
        </p:nvSpPr>
        <p:spPr>
          <a:xfrm>
            <a:off x="961150" y="243350"/>
            <a:ext cx="384420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220fd27c11_4_22:notes"/>
          <p:cNvSpPr txBox="1"/>
          <p:nvPr>
            <p:ph idx="1" type="body"/>
          </p:nvPr>
        </p:nvSpPr>
        <p:spPr>
          <a:xfrm>
            <a:off x="576575" y="1541300"/>
            <a:ext cx="46125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0" name="Google Shape;130;g3220fd27c11_4_22:notes"/>
          <p:cNvSpPr/>
          <p:nvPr>
            <p:ph idx="2" type="sldImg"/>
          </p:nvPr>
        </p:nvSpPr>
        <p:spPr>
          <a:xfrm>
            <a:off x="961150" y="243350"/>
            <a:ext cx="384420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220fd27c11_4_31:notes"/>
          <p:cNvSpPr txBox="1"/>
          <p:nvPr>
            <p:ph idx="1" type="body"/>
          </p:nvPr>
        </p:nvSpPr>
        <p:spPr>
          <a:xfrm>
            <a:off x="576575" y="1541300"/>
            <a:ext cx="46125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8" name="Google Shape;138;g3220fd27c11_4_31:notes"/>
          <p:cNvSpPr/>
          <p:nvPr>
            <p:ph idx="2" type="sldImg"/>
          </p:nvPr>
        </p:nvSpPr>
        <p:spPr>
          <a:xfrm>
            <a:off x="961150" y="243350"/>
            <a:ext cx="384420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220fd27c11_4_70:notes"/>
          <p:cNvSpPr txBox="1"/>
          <p:nvPr>
            <p:ph idx="1" type="body"/>
          </p:nvPr>
        </p:nvSpPr>
        <p:spPr>
          <a:xfrm>
            <a:off x="576575" y="1541300"/>
            <a:ext cx="46125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6" name="Google Shape;146;g3220fd27c11_4_70:notes"/>
          <p:cNvSpPr/>
          <p:nvPr>
            <p:ph idx="2" type="sldImg"/>
          </p:nvPr>
        </p:nvSpPr>
        <p:spPr>
          <a:xfrm>
            <a:off x="961150" y="243350"/>
            <a:ext cx="384420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220fd27c11_5_0:notes"/>
          <p:cNvSpPr txBox="1"/>
          <p:nvPr>
            <p:ph idx="1" type="body"/>
          </p:nvPr>
        </p:nvSpPr>
        <p:spPr>
          <a:xfrm>
            <a:off x="576575" y="1541300"/>
            <a:ext cx="46125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65" name="Google Shape;165;g3220fd27c11_5_0:notes"/>
          <p:cNvSpPr/>
          <p:nvPr>
            <p:ph idx="2" type="sldImg"/>
          </p:nvPr>
        </p:nvSpPr>
        <p:spPr>
          <a:xfrm>
            <a:off x="961150" y="243350"/>
            <a:ext cx="384420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3220fd27c11_5_35:notes"/>
          <p:cNvSpPr txBox="1"/>
          <p:nvPr>
            <p:ph idx="1" type="body"/>
          </p:nvPr>
        </p:nvSpPr>
        <p:spPr>
          <a:xfrm>
            <a:off x="576575" y="1541300"/>
            <a:ext cx="46125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2" name="Google Shape;172;g3220fd27c11_5_35:notes"/>
          <p:cNvSpPr/>
          <p:nvPr>
            <p:ph idx="2" type="sldImg"/>
          </p:nvPr>
        </p:nvSpPr>
        <p:spPr>
          <a:xfrm>
            <a:off x="961150" y="243350"/>
            <a:ext cx="384420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3220fd27c11_5_123:notes"/>
          <p:cNvSpPr txBox="1"/>
          <p:nvPr>
            <p:ph idx="1" type="body"/>
          </p:nvPr>
        </p:nvSpPr>
        <p:spPr>
          <a:xfrm>
            <a:off x="576575" y="1541300"/>
            <a:ext cx="46125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9" name="Google Shape;179;g3220fd27c11_5_123:notes"/>
          <p:cNvSpPr/>
          <p:nvPr>
            <p:ph idx="2" type="sldImg"/>
          </p:nvPr>
        </p:nvSpPr>
        <p:spPr>
          <a:xfrm>
            <a:off x="961150" y="243350"/>
            <a:ext cx="384420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220fd27c11_5_26:notes"/>
          <p:cNvSpPr txBox="1"/>
          <p:nvPr>
            <p:ph idx="1" type="body"/>
          </p:nvPr>
        </p:nvSpPr>
        <p:spPr>
          <a:xfrm>
            <a:off x="576575" y="1541300"/>
            <a:ext cx="46125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6" name="Google Shape;186;g3220fd27c11_5_26:notes"/>
          <p:cNvSpPr/>
          <p:nvPr>
            <p:ph idx="2" type="sldImg"/>
          </p:nvPr>
        </p:nvSpPr>
        <p:spPr>
          <a:xfrm>
            <a:off x="961150" y="243350"/>
            <a:ext cx="384420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534be74e08_0_0:notes"/>
          <p:cNvSpPr txBox="1"/>
          <p:nvPr>
            <p:ph idx="1" type="body"/>
          </p:nvPr>
        </p:nvSpPr>
        <p:spPr>
          <a:xfrm>
            <a:off x="576575" y="1541300"/>
            <a:ext cx="46125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93" name="Google Shape;193;g3534be74e08_0_0:notes"/>
          <p:cNvSpPr/>
          <p:nvPr>
            <p:ph idx="2" type="sldImg"/>
          </p:nvPr>
        </p:nvSpPr>
        <p:spPr>
          <a:xfrm>
            <a:off x="961150" y="243350"/>
            <a:ext cx="384420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3220fd27c11_5_46:notes"/>
          <p:cNvSpPr txBox="1"/>
          <p:nvPr>
            <p:ph idx="1" type="body"/>
          </p:nvPr>
        </p:nvSpPr>
        <p:spPr>
          <a:xfrm>
            <a:off x="576575" y="1541300"/>
            <a:ext cx="46125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00" name="Google Shape;200;g3220fd27c11_5_46:notes"/>
          <p:cNvSpPr/>
          <p:nvPr>
            <p:ph idx="2" type="sldImg"/>
          </p:nvPr>
        </p:nvSpPr>
        <p:spPr>
          <a:xfrm>
            <a:off x="961150" y="243350"/>
            <a:ext cx="384420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7" name="Google Shape;47;p2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3220fd27c11_5_62:notes"/>
          <p:cNvSpPr txBox="1"/>
          <p:nvPr>
            <p:ph idx="1" type="body"/>
          </p:nvPr>
        </p:nvSpPr>
        <p:spPr>
          <a:xfrm>
            <a:off x="576575" y="1541300"/>
            <a:ext cx="46125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07" name="Google Shape;207;g3220fd27c11_5_62:notes"/>
          <p:cNvSpPr/>
          <p:nvPr>
            <p:ph idx="2" type="sldImg"/>
          </p:nvPr>
        </p:nvSpPr>
        <p:spPr>
          <a:xfrm>
            <a:off x="961150" y="243350"/>
            <a:ext cx="384420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220fd27c11_5_72:notes"/>
          <p:cNvSpPr txBox="1"/>
          <p:nvPr>
            <p:ph idx="1" type="body"/>
          </p:nvPr>
        </p:nvSpPr>
        <p:spPr>
          <a:xfrm>
            <a:off x="576575" y="1541300"/>
            <a:ext cx="46125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16" name="Google Shape;216;g3220fd27c11_5_72:notes"/>
          <p:cNvSpPr/>
          <p:nvPr>
            <p:ph idx="2" type="sldImg"/>
          </p:nvPr>
        </p:nvSpPr>
        <p:spPr>
          <a:xfrm>
            <a:off x="961150" y="243350"/>
            <a:ext cx="384420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3220fd27c11_5_96:notes"/>
          <p:cNvSpPr txBox="1"/>
          <p:nvPr>
            <p:ph idx="1" type="body"/>
          </p:nvPr>
        </p:nvSpPr>
        <p:spPr>
          <a:xfrm>
            <a:off x="576575" y="1541300"/>
            <a:ext cx="46125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23" name="Google Shape;223;g3220fd27c11_5_96:notes"/>
          <p:cNvSpPr/>
          <p:nvPr>
            <p:ph idx="2" type="sldImg"/>
          </p:nvPr>
        </p:nvSpPr>
        <p:spPr>
          <a:xfrm>
            <a:off x="961150" y="243350"/>
            <a:ext cx="384420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3220fd27c11_5_113:notes"/>
          <p:cNvSpPr txBox="1"/>
          <p:nvPr>
            <p:ph idx="1" type="body"/>
          </p:nvPr>
        </p:nvSpPr>
        <p:spPr>
          <a:xfrm>
            <a:off x="576575" y="1541300"/>
            <a:ext cx="46125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31" name="Google Shape;231;g3220fd27c11_5_113:notes"/>
          <p:cNvSpPr/>
          <p:nvPr>
            <p:ph idx="2" type="sldImg"/>
          </p:nvPr>
        </p:nvSpPr>
        <p:spPr>
          <a:xfrm>
            <a:off x="961150" y="243350"/>
            <a:ext cx="384420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3220fd27c11_5_87:notes"/>
          <p:cNvSpPr txBox="1"/>
          <p:nvPr>
            <p:ph idx="1" type="body"/>
          </p:nvPr>
        </p:nvSpPr>
        <p:spPr>
          <a:xfrm>
            <a:off x="576575" y="1541300"/>
            <a:ext cx="46125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37" name="Google Shape;237;g3220fd27c11_5_87:notes"/>
          <p:cNvSpPr/>
          <p:nvPr>
            <p:ph idx="2" type="sldImg"/>
          </p:nvPr>
        </p:nvSpPr>
        <p:spPr>
          <a:xfrm>
            <a:off x="961150" y="243350"/>
            <a:ext cx="384420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3220fd27c11_0_0:notes"/>
          <p:cNvSpPr txBox="1"/>
          <p:nvPr>
            <p:ph idx="1" type="body"/>
          </p:nvPr>
        </p:nvSpPr>
        <p:spPr>
          <a:xfrm>
            <a:off x="576575" y="1541300"/>
            <a:ext cx="46125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45" name="Google Shape;245;g3220fd27c11_0_0:notes"/>
          <p:cNvSpPr/>
          <p:nvPr>
            <p:ph idx="2" type="sldImg"/>
          </p:nvPr>
        </p:nvSpPr>
        <p:spPr>
          <a:xfrm>
            <a:off x="961150" y="243350"/>
            <a:ext cx="384420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3534be74e08_0_25:notes"/>
          <p:cNvSpPr txBox="1"/>
          <p:nvPr>
            <p:ph idx="1" type="body"/>
          </p:nvPr>
        </p:nvSpPr>
        <p:spPr>
          <a:xfrm>
            <a:off x="576575" y="1541300"/>
            <a:ext cx="46125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53" name="Google Shape;253;g3534be74e08_0_25:notes"/>
          <p:cNvSpPr/>
          <p:nvPr>
            <p:ph idx="2" type="sldImg"/>
          </p:nvPr>
        </p:nvSpPr>
        <p:spPr>
          <a:xfrm>
            <a:off x="961150" y="243350"/>
            <a:ext cx="384420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3220fd27c11_5_133:notes"/>
          <p:cNvSpPr txBox="1"/>
          <p:nvPr>
            <p:ph idx="1" type="body"/>
          </p:nvPr>
        </p:nvSpPr>
        <p:spPr>
          <a:xfrm>
            <a:off x="576575" y="1541300"/>
            <a:ext cx="46125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61" name="Google Shape;261;g3220fd27c11_5_133:notes"/>
          <p:cNvSpPr/>
          <p:nvPr>
            <p:ph idx="2" type="sldImg"/>
          </p:nvPr>
        </p:nvSpPr>
        <p:spPr>
          <a:xfrm>
            <a:off x="961150" y="243350"/>
            <a:ext cx="384420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3220fd27c11_5_143:notes"/>
          <p:cNvSpPr txBox="1"/>
          <p:nvPr>
            <p:ph idx="1" type="body"/>
          </p:nvPr>
        </p:nvSpPr>
        <p:spPr>
          <a:xfrm>
            <a:off x="576575" y="1541300"/>
            <a:ext cx="46125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69" name="Google Shape;269;g3220fd27c11_5_143:notes"/>
          <p:cNvSpPr/>
          <p:nvPr>
            <p:ph idx="2" type="sldImg"/>
          </p:nvPr>
        </p:nvSpPr>
        <p:spPr>
          <a:xfrm>
            <a:off x="961150" y="243350"/>
            <a:ext cx="384420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3534be74e08_0_32:notes"/>
          <p:cNvSpPr txBox="1"/>
          <p:nvPr>
            <p:ph idx="1" type="body"/>
          </p:nvPr>
        </p:nvSpPr>
        <p:spPr>
          <a:xfrm>
            <a:off x="576575" y="1541300"/>
            <a:ext cx="46125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77" name="Google Shape;277;g3534be74e08_0_32:notes"/>
          <p:cNvSpPr/>
          <p:nvPr>
            <p:ph idx="2" type="sldImg"/>
          </p:nvPr>
        </p:nvSpPr>
        <p:spPr>
          <a:xfrm>
            <a:off x="961150" y="243350"/>
            <a:ext cx="384420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3220fd27c11_0_99:notes"/>
          <p:cNvSpPr txBox="1"/>
          <p:nvPr>
            <p:ph idx="1" type="body"/>
          </p:nvPr>
        </p:nvSpPr>
        <p:spPr>
          <a:xfrm>
            <a:off x="576575" y="1541300"/>
            <a:ext cx="46125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3" name="Google Shape;53;g3220fd27c11_0_99:notes"/>
          <p:cNvSpPr/>
          <p:nvPr>
            <p:ph idx="2" type="sldImg"/>
          </p:nvPr>
        </p:nvSpPr>
        <p:spPr>
          <a:xfrm>
            <a:off x="961150" y="243350"/>
            <a:ext cx="384420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3220fd27c11_5_165:notes"/>
          <p:cNvSpPr txBox="1"/>
          <p:nvPr>
            <p:ph idx="1" type="body"/>
          </p:nvPr>
        </p:nvSpPr>
        <p:spPr>
          <a:xfrm>
            <a:off x="576575" y="1541300"/>
            <a:ext cx="46125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84" name="Google Shape;284;g3220fd27c11_5_165:notes"/>
          <p:cNvSpPr/>
          <p:nvPr>
            <p:ph idx="2" type="sldImg"/>
          </p:nvPr>
        </p:nvSpPr>
        <p:spPr>
          <a:xfrm>
            <a:off x="961150" y="243350"/>
            <a:ext cx="384420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3220fd27c11_5_156:notes"/>
          <p:cNvSpPr txBox="1"/>
          <p:nvPr>
            <p:ph idx="1" type="body"/>
          </p:nvPr>
        </p:nvSpPr>
        <p:spPr>
          <a:xfrm>
            <a:off x="576575" y="1541300"/>
            <a:ext cx="46125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03" name="Google Shape;303;g3220fd27c11_5_156:notes"/>
          <p:cNvSpPr/>
          <p:nvPr>
            <p:ph idx="2" type="sldImg"/>
          </p:nvPr>
        </p:nvSpPr>
        <p:spPr>
          <a:xfrm>
            <a:off x="961150" y="243350"/>
            <a:ext cx="384420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3220fd27c11_5_186:notes"/>
          <p:cNvSpPr txBox="1"/>
          <p:nvPr>
            <p:ph idx="1" type="body"/>
          </p:nvPr>
        </p:nvSpPr>
        <p:spPr>
          <a:xfrm>
            <a:off x="576575" y="1541300"/>
            <a:ext cx="46125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11" name="Google Shape;311;g3220fd27c11_5_186:notes"/>
          <p:cNvSpPr/>
          <p:nvPr>
            <p:ph idx="2" type="sldImg"/>
          </p:nvPr>
        </p:nvSpPr>
        <p:spPr>
          <a:xfrm>
            <a:off x="961150" y="243350"/>
            <a:ext cx="384420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8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30" name="Google Shape;330;p8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3220fd27c11_5_208:notes"/>
          <p:cNvSpPr txBox="1"/>
          <p:nvPr>
            <p:ph idx="1" type="body"/>
          </p:nvPr>
        </p:nvSpPr>
        <p:spPr>
          <a:xfrm>
            <a:off x="576575" y="1541300"/>
            <a:ext cx="46125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43" name="Google Shape;343;g3220fd27c11_5_208:notes"/>
          <p:cNvSpPr/>
          <p:nvPr>
            <p:ph idx="2" type="sldImg"/>
          </p:nvPr>
        </p:nvSpPr>
        <p:spPr>
          <a:xfrm>
            <a:off x="961150" y="243350"/>
            <a:ext cx="384420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10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52" name="Google Shape;352;p10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4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59" name="Google Shape;359;p4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68" name="Google Shape;368;p5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3534be74e08_0_47:notes"/>
          <p:cNvSpPr txBox="1"/>
          <p:nvPr>
            <p:ph idx="1" type="body"/>
          </p:nvPr>
        </p:nvSpPr>
        <p:spPr>
          <a:xfrm>
            <a:off x="576575" y="1541300"/>
            <a:ext cx="46125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78" name="Google Shape;378;g3534be74e08_0_47:notes"/>
          <p:cNvSpPr/>
          <p:nvPr>
            <p:ph idx="2" type="sldImg"/>
          </p:nvPr>
        </p:nvSpPr>
        <p:spPr>
          <a:xfrm>
            <a:off x="961150" y="243350"/>
            <a:ext cx="384420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3220fd27c11_5_351:notes"/>
          <p:cNvSpPr txBox="1"/>
          <p:nvPr>
            <p:ph idx="1" type="body"/>
          </p:nvPr>
        </p:nvSpPr>
        <p:spPr>
          <a:xfrm>
            <a:off x="576575" y="1541300"/>
            <a:ext cx="46125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87" name="Google Shape;387;g3220fd27c11_5_351:notes"/>
          <p:cNvSpPr/>
          <p:nvPr>
            <p:ph idx="2" type="sldImg"/>
          </p:nvPr>
        </p:nvSpPr>
        <p:spPr>
          <a:xfrm>
            <a:off x="961150" y="243350"/>
            <a:ext cx="384420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3220fd27c11_4_44:notes"/>
          <p:cNvSpPr txBox="1"/>
          <p:nvPr>
            <p:ph idx="1" type="body"/>
          </p:nvPr>
        </p:nvSpPr>
        <p:spPr>
          <a:xfrm>
            <a:off x="576575" y="1541300"/>
            <a:ext cx="46125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9" name="Google Shape;59;g3220fd27c11_4_44:notes"/>
          <p:cNvSpPr/>
          <p:nvPr>
            <p:ph idx="2" type="sldImg"/>
          </p:nvPr>
        </p:nvSpPr>
        <p:spPr>
          <a:xfrm>
            <a:off x="961150" y="243350"/>
            <a:ext cx="384420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3220fd27c11_5_298:notes"/>
          <p:cNvSpPr txBox="1"/>
          <p:nvPr>
            <p:ph idx="1" type="body"/>
          </p:nvPr>
        </p:nvSpPr>
        <p:spPr>
          <a:xfrm>
            <a:off x="576575" y="1541300"/>
            <a:ext cx="46125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95" name="Google Shape;395;g3220fd27c11_5_298:notes"/>
          <p:cNvSpPr/>
          <p:nvPr>
            <p:ph idx="2" type="sldImg"/>
          </p:nvPr>
        </p:nvSpPr>
        <p:spPr>
          <a:xfrm>
            <a:off x="961150" y="243350"/>
            <a:ext cx="384420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03" name="Google Shape;403;p6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3220fd27c11_5_363:notes"/>
          <p:cNvSpPr txBox="1"/>
          <p:nvPr>
            <p:ph idx="1" type="body"/>
          </p:nvPr>
        </p:nvSpPr>
        <p:spPr>
          <a:xfrm>
            <a:off x="576575" y="1541300"/>
            <a:ext cx="46125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13" name="Google Shape;413;g3220fd27c11_5_363:notes"/>
          <p:cNvSpPr/>
          <p:nvPr>
            <p:ph idx="2" type="sldImg"/>
          </p:nvPr>
        </p:nvSpPr>
        <p:spPr>
          <a:xfrm>
            <a:off x="961150" y="243350"/>
            <a:ext cx="384420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3220fd27c11_5_311:notes"/>
          <p:cNvSpPr txBox="1"/>
          <p:nvPr>
            <p:ph idx="1" type="body"/>
          </p:nvPr>
        </p:nvSpPr>
        <p:spPr>
          <a:xfrm>
            <a:off x="576575" y="1541300"/>
            <a:ext cx="46125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21" name="Google Shape;421;g3220fd27c11_5_311:notes"/>
          <p:cNvSpPr/>
          <p:nvPr>
            <p:ph idx="2" type="sldImg"/>
          </p:nvPr>
        </p:nvSpPr>
        <p:spPr>
          <a:xfrm>
            <a:off x="961150" y="243350"/>
            <a:ext cx="384420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3220fd27c11_5_334:notes"/>
          <p:cNvSpPr txBox="1"/>
          <p:nvPr>
            <p:ph idx="1" type="body"/>
          </p:nvPr>
        </p:nvSpPr>
        <p:spPr>
          <a:xfrm>
            <a:off x="576575" y="1541300"/>
            <a:ext cx="46125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29" name="Google Shape;429;g3220fd27c11_5_334:notes"/>
          <p:cNvSpPr/>
          <p:nvPr>
            <p:ph idx="2" type="sldImg"/>
          </p:nvPr>
        </p:nvSpPr>
        <p:spPr>
          <a:xfrm>
            <a:off x="961150" y="243350"/>
            <a:ext cx="384420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32230ee4132_0_0:notes"/>
          <p:cNvSpPr txBox="1"/>
          <p:nvPr>
            <p:ph idx="1" type="body"/>
          </p:nvPr>
        </p:nvSpPr>
        <p:spPr>
          <a:xfrm>
            <a:off x="576575" y="1541300"/>
            <a:ext cx="46125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35" name="Google Shape;435;g32230ee4132_0_0:notes"/>
          <p:cNvSpPr/>
          <p:nvPr>
            <p:ph idx="2" type="sldImg"/>
          </p:nvPr>
        </p:nvSpPr>
        <p:spPr>
          <a:xfrm>
            <a:off x="961150" y="243350"/>
            <a:ext cx="384420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35359bad66d_0_1:notes"/>
          <p:cNvSpPr txBox="1"/>
          <p:nvPr>
            <p:ph idx="1" type="body"/>
          </p:nvPr>
        </p:nvSpPr>
        <p:spPr>
          <a:xfrm>
            <a:off x="576575" y="1541300"/>
            <a:ext cx="46125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42" name="Google Shape;442;g35359bad66d_0_1:notes"/>
          <p:cNvSpPr/>
          <p:nvPr>
            <p:ph idx="2" type="sldImg"/>
          </p:nvPr>
        </p:nvSpPr>
        <p:spPr>
          <a:xfrm>
            <a:off x="961150" y="243350"/>
            <a:ext cx="384420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3220fd27c11_5_324:notes"/>
          <p:cNvSpPr txBox="1"/>
          <p:nvPr>
            <p:ph idx="1" type="body"/>
          </p:nvPr>
        </p:nvSpPr>
        <p:spPr>
          <a:xfrm>
            <a:off x="576575" y="1541300"/>
            <a:ext cx="46125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49" name="Google Shape;449;g3220fd27c11_5_324:notes"/>
          <p:cNvSpPr/>
          <p:nvPr>
            <p:ph idx="2" type="sldImg"/>
          </p:nvPr>
        </p:nvSpPr>
        <p:spPr>
          <a:xfrm>
            <a:off x="961150" y="243350"/>
            <a:ext cx="384420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7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58" name="Google Shape;458;p7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3534be74e08_0_58:notes"/>
          <p:cNvSpPr txBox="1"/>
          <p:nvPr>
            <p:ph idx="1" type="body"/>
          </p:nvPr>
        </p:nvSpPr>
        <p:spPr>
          <a:xfrm>
            <a:off x="576575" y="1541300"/>
            <a:ext cx="46125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65" name="Google Shape;465;g3534be74e08_0_58:notes"/>
          <p:cNvSpPr/>
          <p:nvPr>
            <p:ph idx="2" type="sldImg"/>
          </p:nvPr>
        </p:nvSpPr>
        <p:spPr>
          <a:xfrm>
            <a:off x="961150" y="243350"/>
            <a:ext cx="384420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534be74e08_0_7:notes"/>
          <p:cNvSpPr txBox="1"/>
          <p:nvPr>
            <p:ph idx="1" type="body"/>
          </p:nvPr>
        </p:nvSpPr>
        <p:spPr>
          <a:xfrm>
            <a:off x="576575" y="1541300"/>
            <a:ext cx="46125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9" name="Google Shape;69;g3534be74e08_0_7:notes"/>
          <p:cNvSpPr/>
          <p:nvPr>
            <p:ph idx="2" type="sldImg"/>
          </p:nvPr>
        </p:nvSpPr>
        <p:spPr>
          <a:xfrm>
            <a:off x="961150" y="243350"/>
            <a:ext cx="384420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3220fd27c11_5_412:notes"/>
          <p:cNvSpPr txBox="1"/>
          <p:nvPr>
            <p:ph idx="1" type="body"/>
          </p:nvPr>
        </p:nvSpPr>
        <p:spPr>
          <a:xfrm>
            <a:off x="576575" y="1541300"/>
            <a:ext cx="46125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74" name="Google Shape;474;g3220fd27c11_5_412:notes"/>
          <p:cNvSpPr/>
          <p:nvPr>
            <p:ph idx="2" type="sldImg"/>
          </p:nvPr>
        </p:nvSpPr>
        <p:spPr>
          <a:xfrm>
            <a:off x="1801813" y="242888"/>
            <a:ext cx="2162175" cy="121761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35359bad66d_0_8:notes"/>
          <p:cNvSpPr txBox="1"/>
          <p:nvPr>
            <p:ph idx="1" type="body"/>
          </p:nvPr>
        </p:nvSpPr>
        <p:spPr>
          <a:xfrm>
            <a:off x="576575" y="1541300"/>
            <a:ext cx="46125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83" name="Google Shape;483;g35359bad66d_0_8:notes"/>
          <p:cNvSpPr/>
          <p:nvPr>
            <p:ph idx="2" type="sldImg"/>
          </p:nvPr>
        </p:nvSpPr>
        <p:spPr>
          <a:xfrm>
            <a:off x="1801813" y="242888"/>
            <a:ext cx="2162175" cy="121761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11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90" name="Google Shape;490;p11:notes"/>
          <p:cNvSpPr/>
          <p:nvPr>
            <p:ph idx="2" type="sldImg"/>
          </p:nvPr>
        </p:nvSpPr>
        <p:spPr>
          <a:xfrm>
            <a:off x="1801813" y="242888"/>
            <a:ext cx="2162175" cy="121761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3220fd27c11_5_233:notes"/>
          <p:cNvSpPr txBox="1"/>
          <p:nvPr>
            <p:ph idx="1" type="body"/>
          </p:nvPr>
        </p:nvSpPr>
        <p:spPr>
          <a:xfrm>
            <a:off x="576575" y="1541300"/>
            <a:ext cx="46125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99" name="Google Shape;499;g3220fd27c11_5_233:notes"/>
          <p:cNvSpPr/>
          <p:nvPr>
            <p:ph idx="2" type="sldImg"/>
          </p:nvPr>
        </p:nvSpPr>
        <p:spPr>
          <a:xfrm>
            <a:off x="961150" y="243350"/>
            <a:ext cx="384420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3220fd27c11_5_258:notes"/>
          <p:cNvSpPr txBox="1"/>
          <p:nvPr>
            <p:ph idx="1" type="body"/>
          </p:nvPr>
        </p:nvSpPr>
        <p:spPr>
          <a:xfrm>
            <a:off x="576575" y="1541300"/>
            <a:ext cx="46125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05" name="Google Shape;505;g3220fd27c11_5_258:notes"/>
          <p:cNvSpPr/>
          <p:nvPr>
            <p:ph idx="2" type="sldImg"/>
          </p:nvPr>
        </p:nvSpPr>
        <p:spPr>
          <a:xfrm>
            <a:off x="961150" y="243350"/>
            <a:ext cx="384420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3220fd27c11_5_268:notes"/>
          <p:cNvSpPr txBox="1"/>
          <p:nvPr>
            <p:ph idx="1" type="body"/>
          </p:nvPr>
        </p:nvSpPr>
        <p:spPr>
          <a:xfrm>
            <a:off x="576575" y="1541300"/>
            <a:ext cx="46125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12" name="Google Shape;512;g3220fd27c11_5_268:notes"/>
          <p:cNvSpPr/>
          <p:nvPr>
            <p:ph idx="2" type="sldImg"/>
          </p:nvPr>
        </p:nvSpPr>
        <p:spPr>
          <a:xfrm>
            <a:off x="961150" y="243350"/>
            <a:ext cx="384420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3220fd27c11_5_251:notes"/>
          <p:cNvSpPr txBox="1"/>
          <p:nvPr>
            <p:ph idx="1" type="body"/>
          </p:nvPr>
        </p:nvSpPr>
        <p:spPr>
          <a:xfrm>
            <a:off x="576575" y="1541300"/>
            <a:ext cx="46125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20" name="Google Shape;520;g3220fd27c11_5_251:notes"/>
          <p:cNvSpPr/>
          <p:nvPr>
            <p:ph idx="2" type="sldImg"/>
          </p:nvPr>
        </p:nvSpPr>
        <p:spPr>
          <a:xfrm>
            <a:off x="961150" y="243350"/>
            <a:ext cx="384420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28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26" name="Google Shape;526;p28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220fd27c11_4_52:notes"/>
          <p:cNvSpPr txBox="1"/>
          <p:nvPr>
            <p:ph idx="1" type="body"/>
          </p:nvPr>
        </p:nvSpPr>
        <p:spPr>
          <a:xfrm>
            <a:off x="576575" y="1541300"/>
            <a:ext cx="46125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7" name="Google Shape;77;g3220fd27c11_4_52:notes"/>
          <p:cNvSpPr/>
          <p:nvPr>
            <p:ph idx="2" type="sldImg"/>
          </p:nvPr>
        </p:nvSpPr>
        <p:spPr>
          <a:xfrm>
            <a:off x="961150" y="243350"/>
            <a:ext cx="384420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220fd27c11_0_89:notes"/>
          <p:cNvSpPr txBox="1"/>
          <p:nvPr>
            <p:ph idx="1" type="body"/>
          </p:nvPr>
        </p:nvSpPr>
        <p:spPr>
          <a:xfrm>
            <a:off x="576575" y="1541300"/>
            <a:ext cx="46125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6" name="Google Shape;86;g3220fd27c11_0_89:notes"/>
          <p:cNvSpPr/>
          <p:nvPr>
            <p:ph idx="2" type="sldImg"/>
          </p:nvPr>
        </p:nvSpPr>
        <p:spPr>
          <a:xfrm>
            <a:off x="961150" y="243350"/>
            <a:ext cx="384420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220fd27c11_0_80:notes"/>
          <p:cNvSpPr txBox="1"/>
          <p:nvPr>
            <p:ph idx="1" type="body"/>
          </p:nvPr>
        </p:nvSpPr>
        <p:spPr>
          <a:xfrm>
            <a:off x="576575" y="1541300"/>
            <a:ext cx="46125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5" name="Google Shape;95;g3220fd27c11_0_80:notes"/>
          <p:cNvSpPr/>
          <p:nvPr>
            <p:ph idx="2" type="sldImg"/>
          </p:nvPr>
        </p:nvSpPr>
        <p:spPr>
          <a:xfrm>
            <a:off x="961150" y="243350"/>
            <a:ext cx="384420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220fd27c11_5_376:notes"/>
          <p:cNvSpPr txBox="1"/>
          <p:nvPr>
            <p:ph idx="1" type="body"/>
          </p:nvPr>
        </p:nvSpPr>
        <p:spPr>
          <a:xfrm>
            <a:off x="576575" y="1541300"/>
            <a:ext cx="46125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3" name="Google Shape;103;g3220fd27c11_5_376:notes"/>
          <p:cNvSpPr/>
          <p:nvPr>
            <p:ph idx="2" type="sldImg"/>
          </p:nvPr>
        </p:nvSpPr>
        <p:spPr>
          <a:xfrm>
            <a:off x="961150" y="243350"/>
            <a:ext cx="384420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0"/>
          <p:cNvSpPr txBox="1"/>
          <p:nvPr>
            <p:ph type="title"/>
          </p:nvPr>
        </p:nvSpPr>
        <p:spPr>
          <a:xfrm>
            <a:off x="737717" y="133858"/>
            <a:ext cx="4231005" cy="31229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00">
                <a:solidFill>
                  <a:srgbClr val="33466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30"/>
          <p:cNvSpPr txBox="1"/>
          <p:nvPr>
            <p:ph idx="1" type="body"/>
          </p:nvPr>
        </p:nvSpPr>
        <p:spPr>
          <a:xfrm>
            <a:off x="249504" y="628650"/>
            <a:ext cx="5266791" cy="11614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30"/>
          <p:cNvSpPr txBox="1"/>
          <p:nvPr>
            <p:ph idx="11" type="ftr"/>
          </p:nvPr>
        </p:nvSpPr>
        <p:spPr>
          <a:xfrm>
            <a:off x="1960372" y="3017710"/>
            <a:ext cx="1845056" cy="1622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30"/>
          <p:cNvSpPr txBox="1"/>
          <p:nvPr>
            <p:ph idx="10" type="dt"/>
          </p:nvPr>
        </p:nvSpPr>
        <p:spPr>
          <a:xfrm>
            <a:off x="288290" y="3017710"/>
            <a:ext cx="1326134" cy="1622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30"/>
          <p:cNvSpPr txBox="1"/>
          <p:nvPr>
            <p:ph idx="12" type="sldNum"/>
          </p:nvPr>
        </p:nvSpPr>
        <p:spPr>
          <a:xfrm>
            <a:off x="5349494" y="3106281"/>
            <a:ext cx="245110" cy="1174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5778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9466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0" lvl="1" marL="5778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9466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0" lvl="2" marL="5778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9466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0" lvl="3" marL="5778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9466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0" lvl="4" marL="5778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9466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0" lvl="5" marL="5778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9466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0" lvl="6" marL="5778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9466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0" lvl="7" marL="5778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9466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0" lvl="8" marL="5778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9466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57785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/23</a:t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1"/>
          <p:cNvSpPr txBox="1"/>
          <p:nvPr>
            <p:ph idx="11" type="ftr"/>
          </p:nvPr>
        </p:nvSpPr>
        <p:spPr>
          <a:xfrm>
            <a:off x="1960372" y="3017710"/>
            <a:ext cx="1845056" cy="1622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31"/>
          <p:cNvSpPr txBox="1"/>
          <p:nvPr>
            <p:ph idx="10" type="dt"/>
          </p:nvPr>
        </p:nvSpPr>
        <p:spPr>
          <a:xfrm>
            <a:off x="288290" y="3017710"/>
            <a:ext cx="1326134" cy="1622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31"/>
          <p:cNvSpPr txBox="1"/>
          <p:nvPr>
            <p:ph idx="12" type="sldNum"/>
          </p:nvPr>
        </p:nvSpPr>
        <p:spPr>
          <a:xfrm>
            <a:off x="5349494" y="3106281"/>
            <a:ext cx="245110" cy="1174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5778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9466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0" lvl="1" marL="5778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9466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0" lvl="2" marL="5778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9466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0" lvl="3" marL="5778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9466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0" lvl="4" marL="5778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9466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0" lvl="5" marL="5778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9466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0" lvl="6" marL="5778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9466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0" lvl="7" marL="5778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9466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0" lvl="8" marL="5778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9466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57785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/23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2"/>
          <p:cNvSpPr txBox="1"/>
          <p:nvPr>
            <p:ph type="ctrTitle"/>
          </p:nvPr>
        </p:nvSpPr>
        <p:spPr>
          <a:xfrm>
            <a:off x="1434846" y="161036"/>
            <a:ext cx="2867025" cy="2851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00">
                <a:solidFill>
                  <a:srgbClr val="33466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32"/>
          <p:cNvSpPr txBox="1"/>
          <p:nvPr>
            <p:ph idx="1" type="subTitle"/>
          </p:nvPr>
        </p:nvSpPr>
        <p:spPr>
          <a:xfrm>
            <a:off x="86664" y="2450693"/>
            <a:ext cx="4694555" cy="6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32"/>
          <p:cNvSpPr txBox="1"/>
          <p:nvPr>
            <p:ph idx="11" type="ftr"/>
          </p:nvPr>
        </p:nvSpPr>
        <p:spPr>
          <a:xfrm>
            <a:off x="1960372" y="3017710"/>
            <a:ext cx="1845056" cy="1622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32"/>
          <p:cNvSpPr txBox="1"/>
          <p:nvPr>
            <p:ph idx="10" type="dt"/>
          </p:nvPr>
        </p:nvSpPr>
        <p:spPr>
          <a:xfrm>
            <a:off x="288290" y="3017710"/>
            <a:ext cx="1326134" cy="1622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32"/>
          <p:cNvSpPr txBox="1"/>
          <p:nvPr>
            <p:ph idx="12" type="sldNum"/>
          </p:nvPr>
        </p:nvSpPr>
        <p:spPr>
          <a:xfrm>
            <a:off x="5349494" y="3106281"/>
            <a:ext cx="245110" cy="1174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5778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9466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0" lvl="1" marL="5778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9466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0" lvl="2" marL="5778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9466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0" lvl="3" marL="5778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9466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0" lvl="4" marL="5778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9466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0" lvl="5" marL="5778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9466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0" lvl="6" marL="5778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9466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0" lvl="7" marL="5778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9466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0" lvl="8" marL="5778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9466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57785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/23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3"/>
          <p:cNvSpPr txBox="1"/>
          <p:nvPr>
            <p:ph type="title"/>
          </p:nvPr>
        </p:nvSpPr>
        <p:spPr>
          <a:xfrm>
            <a:off x="737717" y="133858"/>
            <a:ext cx="4231005" cy="31229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00">
                <a:solidFill>
                  <a:srgbClr val="33466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33"/>
          <p:cNvSpPr txBox="1"/>
          <p:nvPr>
            <p:ph idx="11" type="ftr"/>
          </p:nvPr>
        </p:nvSpPr>
        <p:spPr>
          <a:xfrm>
            <a:off x="1960372" y="3017710"/>
            <a:ext cx="1845056" cy="1622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33"/>
          <p:cNvSpPr txBox="1"/>
          <p:nvPr>
            <p:ph idx="10" type="dt"/>
          </p:nvPr>
        </p:nvSpPr>
        <p:spPr>
          <a:xfrm>
            <a:off x="288290" y="3017710"/>
            <a:ext cx="1326134" cy="1622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33"/>
          <p:cNvSpPr txBox="1"/>
          <p:nvPr>
            <p:ph idx="12" type="sldNum"/>
          </p:nvPr>
        </p:nvSpPr>
        <p:spPr>
          <a:xfrm>
            <a:off x="5349494" y="3106281"/>
            <a:ext cx="245110" cy="1174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5778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9466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0" lvl="1" marL="5778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9466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0" lvl="2" marL="5778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9466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0" lvl="3" marL="5778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9466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0" lvl="4" marL="5778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9466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0" lvl="5" marL="5778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9466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0" lvl="6" marL="5778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9466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0" lvl="7" marL="5778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9466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0" lvl="8" marL="5778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9466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57785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/23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34"/>
          <p:cNvSpPr txBox="1"/>
          <p:nvPr>
            <p:ph type="title"/>
          </p:nvPr>
        </p:nvSpPr>
        <p:spPr>
          <a:xfrm>
            <a:off x="737717" y="133858"/>
            <a:ext cx="4231005" cy="31229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00">
                <a:solidFill>
                  <a:srgbClr val="33466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34"/>
          <p:cNvSpPr txBox="1"/>
          <p:nvPr>
            <p:ph idx="1" type="body"/>
          </p:nvPr>
        </p:nvSpPr>
        <p:spPr>
          <a:xfrm>
            <a:off x="288290" y="746315"/>
            <a:ext cx="2508123" cy="21416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34"/>
          <p:cNvSpPr txBox="1"/>
          <p:nvPr>
            <p:ph idx="2" type="body"/>
          </p:nvPr>
        </p:nvSpPr>
        <p:spPr>
          <a:xfrm>
            <a:off x="2969387" y="746315"/>
            <a:ext cx="2508123" cy="21416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34"/>
          <p:cNvSpPr txBox="1"/>
          <p:nvPr>
            <p:ph idx="11" type="ftr"/>
          </p:nvPr>
        </p:nvSpPr>
        <p:spPr>
          <a:xfrm>
            <a:off x="1960372" y="3017710"/>
            <a:ext cx="1845056" cy="1622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34"/>
          <p:cNvSpPr txBox="1"/>
          <p:nvPr>
            <p:ph idx="10" type="dt"/>
          </p:nvPr>
        </p:nvSpPr>
        <p:spPr>
          <a:xfrm>
            <a:off x="288290" y="3017710"/>
            <a:ext cx="1326134" cy="1622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34"/>
          <p:cNvSpPr txBox="1"/>
          <p:nvPr>
            <p:ph idx="12" type="sldNum"/>
          </p:nvPr>
        </p:nvSpPr>
        <p:spPr>
          <a:xfrm>
            <a:off x="5349494" y="3106281"/>
            <a:ext cx="245110" cy="1174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5778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9466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0" lvl="1" marL="5778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9466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0" lvl="2" marL="5778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9466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0" lvl="3" marL="5778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9466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0" lvl="4" marL="5778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9466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0" lvl="5" marL="5778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9466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0" lvl="6" marL="5778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9466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0" lvl="7" marL="5778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9466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0" lvl="8" marL="5778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9466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57785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/23</a:t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2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5760719" cy="719328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29"/>
          <p:cNvSpPr txBox="1"/>
          <p:nvPr>
            <p:ph type="title"/>
          </p:nvPr>
        </p:nvSpPr>
        <p:spPr>
          <a:xfrm>
            <a:off x="737717" y="133858"/>
            <a:ext cx="4231005" cy="31229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700" u="none" cap="none" strike="noStrike">
                <a:solidFill>
                  <a:srgbClr val="33466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29"/>
          <p:cNvSpPr txBox="1"/>
          <p:nvPr>
            <p:ph idx="1" type="body"/>
          </p:nvPr>
        </p:nvSpPr>
        <p:spPr>
          <a:xfrm>
            <a:off x="249504" y="628650"/>
            <a:ext cx="5266791" cy="11614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29"/>
          <p:cNvSpPr txBox="1"/>
          <p:nvPr>
            <p:ph idx="11" type="ftr"/>
          </p:nvPr>
        </p:nvSpPr>
        <p:spPr>
          <a:xfrm>
            <a:off x="1960372" y="3017710"/>
            <a:ext cx="1845056" cy="1622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" name="Google Shape;10;p29"/>
          <p:cNvSpPr txBox="1"/>
          <p:nvPr>
            <p:ph idx="10" type="dt"/>
          </p:nvPr>
        </p:nvSpPr>
        <p:spPr>
          <a:xfrm>
            <a:off x="288290" y="3017710"/>
            <a:ext cx="1326134" cy="1622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29"/>
          <p:cNvSpPr txBox="1"/>
          <p:nvPr>
            <p:ph idx="12" type="sldNum"/>
          </p:nvPr>
        </p:nvSpPr>
        <p:spPr>
          <a:xfrm>
            <a:off x="5349494" y="3106281"/>
            <a:ext cx="245110" cy="1174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5778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9466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0" lvl="1" marL="5778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9466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0" lvl="2" marL="5778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9466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0" lvl="3" marL="5778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9466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0" lvl="4" marL="5778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9466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0" lvl="5" marL="5778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9466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0" lvl="6" marL="5778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9466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0" lvl="7" marL="5778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9466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0" lvl="8" marL="5778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9466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57785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/23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7.png"/><Relationship Id="rId4" Type="http://schemas.openxmlformats.org/officeDocument/2006/relationships/image" Target="../media/image18.png"/><Relationship Id="rId5" Type="http://schemas.openxmlformats.org/officeDocument/2006/relationships/image" Target="../media/image14.png"/><Relationship Id="rId6" Type="http://schemas.openxmlformats.org/officeDocument/2006/relationships/image" Target="../media/image2.png"/><Relationship Id="rId7" Type="http://schemas.openxmlformats.org/officeDocument/2006/relationships/image" Target="../media/image10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7.png"/><Relationship Id="rId4" Type="http://schemas.openxmlformats.org/officeDocument/2006/relationships/image" Target="../media/image18.png"/><Relationship Id="rId5" Type="http://schemas.openxmlformats.org/officeDocument/2006/relationships/image" Target="../media/image14.png"/><Relationship Id="rId6" Type="http://schemas.openxmlformats.org/officeDocument/2006/relationships/image" Target="../media/image2.png"/><Relationship Id="rId7" Type="http://schemas.openxmlformats.org/officeDocument/2006/relationships/image" Target="../media/image29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6.png"/><Relationship Id="rId4" Type="http://schemas.openxmlformats.org/officeDocument/2006/relationships/image" Target="../media/image2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8.png"/><Relationship Id="rId4" Type="http://schemas.openxmlformats.org/officeDocument/2006/relationships/image" Target="../media/image2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slide" Target="/ppt/slides/slide25.xml"/><Relationship Id="rId4" Type="http://schemas.openxmlformats.org/officeDocument/2006/relationships/image" Target="../media/image1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slide" Target="/ppt/slides/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slide" Target="/ppt/slides/slide27.xml"/><Relationship Id="rId4" Type="http://schemas.openxmlformats.org/officeDocument/2006/relationships/image" Target="../media/image34.png"/><Relationship Id="rId5" Type="http://schemas.openxmlformats.org/officeDocument/2006/relationships/image" Target="../media/image7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slide" Target="/ppt/slides/slide28.xml"/><Relationship Id="rId4" Type="http://schemas.openxmlformats.org/officeDocument/2006/relationships/image" Target="../media/image7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5.png"/><Relationship Id="rId4" Type="http://schemas.openxmlformats.org/officeDocument/2006/relationships/image" Target="../media/image3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slide" Target="/ppt/slides/slide30.xml"/><Relationship Id="rId4" Type="http://schemas.openxmlformats.org/officeDocument/2006/relationships/image" Target="../media/image45.png"/><Relationship Id="rId5" Type="http://schemas.openxmlformats.org/officeDocument/2006/relationships/image" Target="../media/image49.png"/><Relationship Id="rId6" Type="http://schemas.openxmlformats.org/officeDocument/2006/relationships/image" Target="../media/image42.png"/><Relationship Id="rId7" Type="http://schemas.openxmlformats.org/officeDocument/2006/relationships/image" Target="../media/image35.png"/><Relationship Id="rId8" Type="http://schemas.openxmlformats.org/officeDocument/2006/relationships/image" Target="../media/image40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slide" Target="/ppt/slides/slide31.xml"/><Relationship Id="rId4" Type="http://schemas.openxmlformats.org/officeDocument/2006/relationships/image" Target="../media/image3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slide" Target="/ppt/slides/slide32.xml"/><Relationship Id="rId4" Type="http://schemas.openxmlformats.org/officeDocument/2006/relationships/image" Target="../media/image45.png"/><Relationship Id="rId5" Type="http://schemas.openxmlformats.org/officeDocument/2006/relationships/image" Target="../media/image49.png"/><Relationship Id="rId6" Type="http://schemas.openxmlformats.org/officeDocument/2006/relationships/image" Target="../media/image42.png"/><Relationship Id="rId7" Type="http://schemas.openxmlformats.org/officeDocument/2006/relationships/image" Target="../media/image35.png"/><Relationship Id="rId8" Type="http://schemas.openxmlformats.org/officeDocument/2006/relationships/image" Target="../media/image51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4.jpg"/><Relationship Id="rId4" Type="http://schemas.openxmlformats.org/officeDocument/2006/relationships/image" Target="../media/image39.png"/><Relationship Id="rId5" Type="http://schemas.openxmlformats.org/officeDocument/2006/relationships/image" Target="../media/image46.jpg"/><Relationship Id="rId6" Type="http://schemas.openxmlformats.org/officeDocument/2006/relationships/image" Target="../media/image41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7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0.jpg"/><Relationship Id="rId4" Type="http://schemas.openxmlformats.org/officeDocument/2006/relationships/image" Target="../media/image64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64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5.png"/><Relationship Id="rId4" Type="http://schemas.openxmlformats.org/officeDocument/2006/relationships/image" Target="../media/image53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5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png"/><Relationship Id="rId4" Type="http://schemas.openxmlformats.org/officeDocument/2006/relationships/hyperlink" Target="https://www.researchgate.net/figure/An-example-of-road-network-extraction-and-graph-representation_fig12_279263325" TargetMode="External"/><Relationship Id="rId9" Type="http://schemas.openxmlformats.org/officeDocument/2006/relationships/image" Target="../media/image3.png"/><Relationship Id="rId5" Type="http://schemas.openxmlformats.org/officeDocument/2006/relationships/hyperlink" Target="https://www.researchgate.net/figure/An-example-of-road-network-extraction-and-graph-representation_fig12_279263325" TargetMode="External"/><Relationship Id="rId6" Type="http://schemas.openxmlformats.org/officeDocument/2006/relationships/hyperlink" Target="https://www.researchgate.net/figure/2-A-graph-visualisation-of-the-topology-of-network-connections-of-the-core-of-the_fig2_239550496" TargetMode="External"/><Relationship Id="rId7" Type="http://schemas.openxmlformats.org/officeDocument/2006/relationships/hyperlink" Target="https://www.researchgate.net/figure/2-A-graph-visualisation-of-the-topology-of-network-connections-of-the-core-of-the_fig2_239550496" TargetMode="External"/><Relationship Id="rId8" Type="http://schemas.openxmlformats.org/officeDocument/2006/relationships/image" Target="../media/image22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56.png"/><Relationship Id="rId4" Type="http://schemas.openxmlformats.org/officeDocument/2006/relationships/image" Target="../media/image72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50.jp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62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61.png"/><Relationship Id="rId4" Type="http://schemas.openxmlformats.org/officeDocument/2006/relationships/image" Target="../media/image59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75.jp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77.jp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68.png"/><Relationship Id="rId4" Type="http://schemas.openxmlformats.org/officeDocument/2006/relationships/image" Target="../media/image69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25.png"/><Relationship Id="rId4" Type="http://schemas.openxmlformats.org/officeDocument/2006/relationships/image" Target="../media/image32.png"/><Relationship Id="rId5" Type="http://schemas.openxmlformats.org/officeDocument/2006/relationships/image" Target="../media/image5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55.png"/><Relationship Id="rId4" Type="http://schemas.openxmlformats.org/officeDocument/2006/relationships/image" Target="../media/image65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76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37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73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70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7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www.researchgate.net/publication/340347681_A_Study_on_Graph_Theory_Properties_of_On-line_Social_Networks" TargetMode="External"/><Relationship Id="rId4" Type="http://schemas.openxmlformats.org/officeDocument/2006/relationships/hyperlink" Target="https://www.researchgate.net/publication/340347681_A_Study_on_Graph_Theory_Properties_of_On-line_Social_Networks" TargetMode="External"/><Relationship Id="rId5" Type="http://schemas.openxmlformats.org/officeDocument/2006/relationships/hyperlink" Target="https://benthamopen.com/contents/supplementary-material/TOBIOIJ-5-53_SD1.pdf" TargetMode="External"/><Relationship Id="rId6" Type="http://schemas.openxmlformats.org/officeDocument/2006/relationships/hyperlink" Target="https://benthamopen.com/contents/supplementary-material/TOBIOIJ-5-53_SD1.pdf" TargetMode="External"/><Relationship Id="rId7" Type="http://schemas.openxmlformats.org/officeDocument/2006/relationships/image" Target="../media/image9.png"/><Relationship Id="rId8" Type="http://schemas.openxmlformats.org/officeDocument/2006/relationships/image" Target="../media/image3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"/>
          <p:cNvSpPr txBox="1"/>
          <p:nvPr/>
        </p:nvSpPr>
        <p:spPr>
          <a:xfrm>
            <a:off x="1568151" y="1237300"/>
            <a:ext cx="2214900" cy="28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800" u="none" cap="none" strike="noStrike">
                <a:solidFill>
                  <a:srgbClr val="3C4452"/>
                </a:solidFill>
                <a:latin typeface="Tahoma"/>
                <a:ea typeface="Tahoma"/>
                <a:cs typeface="Tahoma"/>
                <a:sym typeface="Tahoma"/>
              </a:rPr>
              <a:t>Lecture: Graph Basics </a:t>
            </a:r>
            <a:endParaRPr b="0" i="0" sz="14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220fd27c11_4_91"/>
          <p:cNvSpPr txBox="1"/>
          <p:nvPr>
            <p:ph type="title"/>
          </p:nvPr>
        </p:nvSpPr>
        <p:spPr>
          <a:xfrm>
            <a:off x="269217" y="8"/>
            <a:ext cx="4230900" cy="2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752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600"/>
              <a:t>Vertex Degrees</a:t>
            </a:r>
            <a:endParaRPr sz="1600"/>
          </a:p>
        </p:txBody>
      </p:sp>
      <p:sp>
        <p:nvSpPr>
          <p:cNvPr id="114" name="Google Shape;114;g3220fd27c11_4_91"/>
          <p:cNvSpPr txBox="1"/>
          <p:nvPr/>
        </p:nvSpPr>
        <p:spPr>
          <a:xfrm>
            <a:off x="93075" y="0"/>
            <a:ext cx="5651100" cy="15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7940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Tahoma"/>
              <a:buChar char="●"/>
            </a:pPr>
            <a:r>
              <a:rPr b="1" i="0" lang="en-US" sz="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For undirected graph: </a:t>
            </a:r>
            <a:endParaRPr b="1" i="0" sz="8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794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○"/>
            </a:pPr>
            <a:r>
              <a:rPr b="1" i="0" lang="en-US" sz="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Degree (deg⁡(v))</a:t>
            </a:r>
            <a:r>
              <a:rPr b="0" i="0" lang="en-US" sz="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: Number of edges connected to v</a:t>
            </a:r>
            <a:endParaRPr b="0" i="0" sz="8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794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Tahoma"/>
              <a:buChar char="●"/>
            </a:pPr>
            <a:r>
              <a:rPr b="1" i="0" lang="en-US" sz="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For directed graph: </a:t>
            </a:r>
            <a:endParaRPr b="1" i="0" sz="8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794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○"/>
            </a:pPr>
            <a:r>
              <a:rPr b="1" i="0" lang="en-US" sz="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In-degree (indeg(v))</a:t>
            </a:r>
            <a:r>
              <a:rPr b="0" i="0" lang="en-US" sz="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: Number of incoming edges to v (Number of edges ending at the vertex)</a:t>
            </a:r>
            <a:endParaRPr b="0" i="0" sz="8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794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○"/>
            </a:pPr>
            <a:r>
              <a:rPr b="1" i="0" lang="en-US" sz="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Out-degree (outdeg(v))</a:t>
            </a:r>
            <a:r>
              <a:rPr b="0" i="0" lang="en-US" sz="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: Number of outgoing edges from v (Number of edges originating from the vertex)</a:t>
            </a:r>
            <a:endParaRPr b="0" i="0" sz="8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794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●"/>
            </a:pPr>
            <a:r>
              <a:rPr b="1" i="0" lang="en-US" sz="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Directed Edge Representation</a:t>
            </a:r>
            <a:r>
              <a:rPr b="0" i="0" lang="en-US" sz="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: Edge (a,b): Outgoing from a, incoming to b.</a:t>
            </a:r>
            <a:endParaRPr b="0" i="0" sz="8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286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"/>
              <a:buFont typeface="Tahoma"/>
              <a:buNone/>
            </a:pPr>
            <a:r>
              <a:t/>
            </a:r>
            <a:endParaRPr b="0" i="0" sz="4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grpSp>
        <p:nvGrpSpPr>
          <p:cNvPr id="115" name="Google Shape;115;g3220fd27c11_4_91"/>
          <p:cNvGrpSpPr/>
          <p:nvPr/>
        </p:nvGrpSpPr>
        <p:grpSpPr>
          <a:xfrm>
            <a:off x="309197" y="1655280"/>
            <a:ext cx="4040453" cy="1589569"/>
            <a:chOff x="309197" y="1797780"/>
            <a:chExt cx="4040453" cy="1589569"/>
          </a:xfrm>
        </p:grpSpPr>
        <p:pic>
          <p:nvPicPr>
            <p:cNvPr id="116" name="Google Shape;116;g3220fd27c11_4_9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09197" y="1942378"/>
              <a:ext cx="3989651" cy="506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7" name="Google Shape;117;g3220fd27c11_4_9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59998" y="3285749"/>
              <a:ext cx="101600" cy="101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8" name="Google Shape;118;g3220fd27c11_4_9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410798" y="3273048"/>
              <a:ext cx="3938852" cy="1143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9" name="Google Shape;119;g3220fd27c11_4_91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4298849" y="1797780"/>
              <a:ext cx="50800" cy="148796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0" name="Google Shape;120;g3220fd27c11_4_91"/>
            <p:cNvSpPr/>
            <p:nvPr/>
          </p:nvSpPr>
          <p:spPr>
            <a:xfrm>
              <a:off x="309197" y="1986646"/>
              <a:ext cx="3989704" cy="1350010"/>
            </a:xfrm>
            <a:custGeom>
              <a:rect b="b" l="l" r="r" t="t"/>
              <a:pathLst>
                <a:path extrusionOk="0" h="1350010" w="3989704">
                  <a:moveTo>
                    <a:pt x="3989652" y="0"/>
                  </a:moveTo>
                  <a:lnTo>
                    <a:pt x="0" y="0"/>
                  </a:lnTo>
                  <a:lnTo>
                    <a:pt x="0" y="1299102"/>
                  </a:lnTo>
                  <a:lnTo>
                    <a:pt x="4008" y="1318827"/>
                  </a:lnTo>
                  <a:lnTo>
                    <a:pt x="14922" y="1334980"/>
                  </a:lnTo>
                  <a:lnTo>
                    <a:pt x="31075" y="1345894"/>
                  </a:lnTo>
                  <a:lnTo>
                    <a:pt x="50800" y="1349902"/>
                  </a:lnTo>
                  <a:lnTo>
                    <a:pt x="3938852" y="1349902"/>
                  </a:lnTo>
                  <a:lnTo>
                    <a:pt x="3958576" y="1345894"/>
                  </a:lnTo>
                  <a:lnTo>
                    <a:pt x="3974729" y="1334980"/>
                  </a:lnTo>
                  <a:lnTo>
                    <a:pt x="3985644" y="1318827"/>
                  </a:lnTo>
                  <a:lnTo>
                    <a:pt x="3989652" y="1299102"/>
                  </a:lnTo>
                  <a:lnTo>
                    <a:pt x="3989652" y="0"/>
                  </a:lnTo>
                  <a:close/>
                </a:path>
              </a:pathLst>
            </a:custGeom>
            <a:solidFill>
              <a:srgbClr val="E5EF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21;g3220fd27c11_4_91"/>
            <p:cNvSpPr/>
            <p:nvPr/>
          </p:nvSpPr>
          <p:spPr>
            <a:xfrm>
              <a:off x="4298849" y="1835880"/>
              <a:ext cx="0" cy="1469389"/>
            </a:xfrm>
            <a:custGeom>
              <a:rect b="b" l="l" r="r" t="t"/>
              <a:pathLst>
                <a:path extrusionOk="0" h="1469389" w="120000">
                  <a:moveTo>
                    <a:pt x="0" y="146891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7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22;g3220fd27c11_4_91"/>
            <p:cNvSpPr/>
            <p:nvPr/>
          </p:nvSpPr>
          <p:spPr>
            <a:xfrm>
              <a:off x="4298849" y="1823180"/>
              <a:ext cx="0" cy="12700"/>
            </a:xfrm>
            <a:custGeom>
              <a:rect b="b" l="l" r="r" t="t"/>
              <a:pathLst>
                <a:path extrusionOk="0" h="12700" w="1200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AFAFA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23;g3220fd27c11_4_91"/>
            <p:cNvSpPr/>
            <p:nvPr/>
          </p:nvSpPr>
          <p:spPr>
            <a:xfrm>
              <a:off x="4298849" y="1810480"/>
              <a:ext cx="0" cy="12700"/>
            </a:xfrm>
            <a:custGeom>
              <a:rect b="b" l="l" r="r" t="t"/>
              <a:pathLst>
                <a:path extrusionOk="0" h="12700" w="1200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CECEC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24;g3220fd27c11_4_91"/>
            <p:cNvSpPr/>
            <p:nvPr/>
          </p:nvSpPr>
          <p:spPr>
            <a:xfrm>
              <a:off x="4298849" y="1797780"/>
              <a:ext cx="0" cy="12700"/>
            </a:xfrm>
            <a:custGeom>
              <a:rect b="b" l="l" r="r" t="t"/>
              <a:pathLst>
                <a:path extrusionOk="0" h="12700" w="1200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25" name="Google Shape;125;g3220fd27c11_4_91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359997" y="2011959"/>
              <a:ext cx="2280916" cy="1280164"/>
            </a:xfrm>
            <a:prstGeom prst="rect">
              <a:avLst/>
            </a:prstGeom>
            <a:noFill/>
            <a:ln>
              <a:noFill/>
            </a:ln>
          </p:spPr>
        </p:pic>
      </p:grpSp>
      <p:graphicFrame>
        <p:nvGraphicFramePr>
          <p:cNvPr id="126" name="Google Shape;126;g3220fd27c11_4_91"/>
          <p:cNvGraphicFramePr/>
          <p:nvPr/>
        </p:nvGraphicFramePr>
        <p:xfrm>
          <a:off x="3011509" y="193316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{D499BED2-A77E-445A-B66D-4D9F71BD3E65}</a:tableStyleId>
              </a:tblPr>
              <a:tblGrid>
                <a:gridCol w="527050"/>
                <a:gridCol w="371475"/>
              </a:tblGrid>
              <a:tr h="174000">
                <a:tc>
                  <a:txBody>
                    <a:bodyPr/>
                    <a:lstStyle/>
                    <a:p>
                      <a:pPr indent="0" lvl="0" marL="75565" marR="0" rtl="0" algn="l">
                        <a:lnSpc>
                          <a:spcPct val="106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Vertex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4445" rtl="0" algn="ctr">
                        <a:lnSpc>
                          <a:spcPct val="106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i="1" lang="en-US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deg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FF"/>
                    </a:solidFill>
                  </a:tcPr>
                </a:tc>
              </a:tr>
              <a:tr h="174000">
                <a:tc>
                  <a:txBody>
                    <a:bodyPr/>
                    <a:lstStyle/>
                    <a:p>
                      <a:pPr indent="0" lvl="0" marL="75565" marR="0" rtl="0" algn="l">
                        <a:lnSpc>
                          <a:spcPct val="10818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i="1" lang="en-US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E5E5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1905" marR="0" rtl="0" algn="ctr">
                        <a:lnSpc>
                          <a:spcPct val="10818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E5E5FF"/>
                    </a:solidFill>
                  </a:tcPr>
                </a:tc>
              </a:tr>
              <a:tr h="171450">
                <a:tc>
                  <a:txBody>
                    <a:bodyPr/>
                    <a:lstStyle/>
                    <a:p>
                      <a:pPr indent="0" lvl="0" marL="75565" marR="0" rtl="0" algn="l">
                        <a:lnSpc>
                          <a:spcPct val="106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i="1" lang="en-US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1905" marR="0" rtl="0" algn="ctr">
                        <a:lnSpc>
                          <a:spcPct val="106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rgbClr val="CCCCFF"/>
                    </a:solidFill>
                  </a:tcPr>
                </a:tc>
              </a:tr>
              <a:tr h="171450">
                <a:tc>
                  <a:txBody>
                    <a:bodyPr/>
                    <a:lstStyle/>
                    <a:p>
                      <a:pPr indent="0" lvl="0" marL="75565" marR="0" rtl="0" algn="l">
                        <a:lnSpc>
                          <a:spcPct val="106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i="1" lang="en-US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E5E5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1905" marR="0" rtl="0" algn="ctr">
                        <a:lnSpc>
                          <a:spcPct val="106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rgbClr val="E5E5FF"/>
                    </a:solidFill>
                  </a:tcPr>
                </a:tc>
              </a:tr>
              <a:tr h="171450">
                <a:tc>
                  <a:txBody>
                    <a:bodyPr/>
                    <a:lstStyle/>
                    <a:p>
                      <a:pPr indent="0" lvl="0" marL="75565" marR="0" rtl="0" algn="l">
                        <a:lnSpc>
                          <a:spcPct val="106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i="1" lang="en-US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1905" marR="0" rtl="0" algn="ctr">
                        <a:lnSpc>
                          <a:spcPct val="106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rgbClr val="CCCCFF"/>
                    </a:solidFill>
                  </a:tcPr>
                </a:tc>
              </a:tr>
              <a:tr h="171450">
                <a:tc>
                  <a:txBody>
                    <a:bodyPr/>
                    <a:lstStyle/>
                    <a:p>
                      <a:pPr indent="0" lvl="0" marL="75565" marR="0" rtl="0" algn="l">
                        <a:lnSpc>
                          <a:spcPct val="106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i="1" lang="en-US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E5E5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1905" marR="0" rtl="0" algn="ctr">
                        <a:lnSpc>
                          <a:spcPct val="106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rgbClr val="E5E5FF"/>
                    </a:solidFill>
                  </a:tcPr>
                </a:tc>
              </a:tr>
            </a:tbl>
          </a:graphicData>
        </a:graphic>
      </p:graphicFrame>
      <p:sp>
        <p:nvSpPr>
          <p:cNvPr id="127" name="Google Shape;127;g3220fd27c11_4_91"/>
          <p:cNvSpPr/>
          <p:nvPr/>
        </p:nvSpPr>
        <p:spPr>
          <a:xfrm>
            <a:off x="334572" y="1595837"/>
            <a:ext cx="3989704" cy="201930"/>
          </a:xfrm>
          <a:custGeom>
            <a:rect b="b" l="l" r="r" t="t"/>
            <a:pathLst>
              <a:path extrusionOk="0" h="201930" w="3989704">
                <a:moveTo>
                  <a:pt x="3938852" y="0"/>
                </a:moveTo>
                <a:lnTo>
                  <a:pt x="50800" y="0"/>
                </a:lnTo>
                <a:lnTo>
                  <a:pt x="31075" y="4008"/>
                </a:lnTo>
                <a:lnTo>
                  <a:pt x="14922" y="14922"/>
                </a:lnTo>
                <a:lnTo>
                  <a:pt x="4008" y="31075"/>
                </a:lnTo>
                <a:lnTo>
                  <a:pt x="0" y="50800"/>
                </a:lnTo>
                <a:lnTo>
                  <a:pt x="0" y="201471"/>
                </a:lnTo>
                <a:lnTo>
                  <a:pt x="3989652" y="201471"/>
                </a:lnTo>
                <a:lnTo>
                  <a:pt x="3989652" y="50800"/>
                </a:lnTo>
                <a:lnTo>
                  <a:pt x="3985644" y="31075"/>
                </a:lnTo>
                <a:lnTo>
                  <a:pt x="3974729" y="14922"/>
                </a:lnTo>
                <a:lnTo>
                  <a:pt x="3958576" y="4008"/>
                </a:lnTo>
                <a:lnTo>
                  <a:pt x="3938852" y="0"/>
                </a:lnTo>
                <a:close/>
              </a:path>
            </a:pathLst>
          </a:custGeom>
          <a:solidFill>
            <a:srgbClr val="005F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205103" marR="0" rtl="0" algn="l">
              <a:lnSpc>
                <a:spcPct val="100000"/>
              </a:lnSpc>
              <a:spcBef>
                <a:spcPts val="1315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Example (Undirected graph)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3220fd27c11_4_22"/>
          <p:cNvSpPr txBox="1"/>
          <p:nvPr>
            <p:ph type="title"/>
          </p:nvPr>
        </p:nvSpPr>
        <p:spPr>
          <a:xfrm>
            <a:off x="286567" y="35533"/>
            <a:ext cx="42309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752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Vertex Degrees</a:t>
            </a:r>
            <a:endParaRPr/>
          </a:p>
        </p:txBody>
      </p:sp>
      <p:sp>
        <p:nvSpPr>
          <p:cNvPr id="133" name="Google Shape;133;g3220fd27c11_4_22"/>
          <p:cNvSpPr txBox="1"/>
          <p:nvPr/>
        </p:nvSpPr>
        <p:spPr>
          <a:xfrm>
            <a:off x="29700" y="275350"/>
            <a:ext cx="5651100" cy="15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Vertex Degrees</a:t>
            </a:r>
            <a:r>
              <a:rPr b="0" i="0" lang="en-US" sz="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:, here v is a node/vertex</a:t>
            </a:r>
            <a:endParaRPr b="0" i="0" sz="8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7940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Tahoma"/>
              <a:buChar char="●"/>
            </a:pPr>
            <a:r>
              <a:rPr b="1" i="0" lang="en-US" sz="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For undirected graph: </a:t>
            </a:r>
            <a:endParaRPr b="1" i="0" sz="8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794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○"/>
            </a:pPr>
            <a:r>
              <a:rPr b="1" i="0" lang="en-US" sz="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Degree (deg⁡(v))</a:t>
            </a:r>
            <a:r>
              <a:rPr b="0" i="0" lang="en-US" sz="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: Number of edges connected to v</a:t>
            </a:r>
            <a:endParaRPr b="0" i="0" sz="8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794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Tahoma"/>
              <a:buChar char="●"/>
            </a:pPr>
            <a:r>
              <a:rPr b="1" i="0" lang="en-US" sz="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For directed graph: </a:t>
            </a:r>
            <a:endParaRPr b="1" i="0" sz="8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794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○"/>
            </a:pPr>
            <a:r>
              <a:rPr b="1" i="0" lang="en-US" sz="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In-degree (indeg(v))</a:t>
            </a:r>
            <a:r>
              <a:rPr b="0" i="0" lang="en-US" sz="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: Number of incoming edges to v (Number of edges ending at the vertex)</a:t>
            </a:r>
            <a:endParaRPr b="0" i="0" sz="8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794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○"/>
            </a:pPr>
            <a:r>
              <a:rPr b="1" i="0" lang="en-US" sz="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Out-degree (outdeg(v))</a:t>
            </a:r>
            <a:r>
              <a:rPr b="0" i="0" lang="en-US" sz="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: Number of outgoing edges from v (Number of edges originating from the vertex)</a:t>
            </a:r>
            <a:endParaRPr b="0" i="0" sz="8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794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●"/>
            </a:pPr>
            <a:r>
              <a:rPr b="1" i="0" lang="en-US" sz="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Directed Edge Representation</a:t>
            </a:r>
            <a:r>
              <a:rPr b="0" i="0" lang="en-US" sz="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: Edge (a,b): Outgoing from a, incoming to b.</a:t>
            </a:r>
            <a:endParaRPr b="0" i="0" sz="8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286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"/>
              <a:buFont typeface="Tahoma"/>
              <a:buNone/>
            </a:pPr>
            <a:r>
              <a:t/>
            </a:r>
            <a:endParaRPr b="0" i="0" sz="4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34" name="Google Shape;134;g3220fd27c11_4_22"/>
          <p:cNvSpPr txBox="1"/>
          <p:nvPr/>
        </p:nvSpPr>
        <p:spPr>
          <a:xfrm>
            <a:off x="3143050" y="1936675"/>
            <a:ext cx="2396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What is in-degree and out-degree of d?</a:t>
            </a:r>
            <a:endParaRPr b="0" i="0" sz="10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135" name="Google Shape;135;g3220fd27c11_4_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2450" y="1823850"/>
            <a:ext cx="2638300" cy="138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3220fd27c11_4_31"/>
          <p:cNvSpPr txBox="1"/>
          <p:nvPr>
            <p:ph type="title"/>
          </p:nvPr>
        </p:nvSpPr>
        <p:spPr>
          <a:xfrm>
            <a:off x="286567" y="35533"/>
            <a:ext cx="42309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752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Vertex Degrees</a:t>
            </a:r>
            <a:endParaRPr/>
          </a:p>
        </p:txBody>
      </p:sp>
      <p:sp>
        <p:nvSpPr>
          <p:cNvPr id="141" name="Google Shape;141;g3220fd27c11_4_31"/>
          <p:cNvSpPr txBox="1"/>
          <p:nvPr/>
        </p:nvSpPr>
        <p:spPr>
          <a:xfrm>
            <a:off x="80725" y="68550"/>
            <a:ext cx="5651100" cy="13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7940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●"/>
            </a:pPr>
            <a:r>
              <a:rPr b="1" i="0" lang="en-US" sz="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For undirected graph: </a:t>
            </a:r>
            <a:endParaRPr b="1" i="0" sz="8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794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○"/>
            </a:pPr>
            <a:r>
              <a:rPr b="1" i="0" lang="en-US" sz="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Degree (deg⁡(v))</a:t>
            </a:r>
            <a:r>
              <a:rPr b="0" i="0" lang="en-US" sz="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: Number of edges connected to v</a:t>
            </a:r>
            <a:endParaRPr b="0" i="0" sz="8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794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●"/>
            </a:pPr>
            <a:r>
              <a:rPr b="1" i="0" lang="en-US" sz="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For directed graph: </a:t>
            </a:r>
            <a:endParaRPr b="1" i="0" sz="8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794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○"/>
            </a:pPr>
            <a:r>
              <a:rPr b="1" i="0" lang="en-US" sz="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In-degree (indeg(v))</a:t>
            </a:r>
            <a:r>
              <a:rPr b="0" i="0" lang="en-US" sz="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: Number of incoming edges to v (Number of edges ending at the vertex)</a:t>
            </a:r>
            <a:endParaRPr b="0" i="0" sz="8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794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○"/>
            </a:pPr>
            <a:r>
              <a:rPr b="1" i="0" lang="en-US" sz="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Out-degree (outdeg(v))</a:t>
            </a:r>
            <a:r>
              <a:rPr b="0" i="0" lang="en-US" sz="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: Number of outgoing edges from v (Number of edges originating from the vertex)</a:t>
            </a:r>
            <a:endParaRPr b="1" i="0" sz="8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42" name="Google Shape;142;g3220fd27c11_4_31"/>
          <p:cNvSpPr txBox="1"/>
          <p:nvPr/>
        </p:nvSpPr>
        <p:spPr>
          <a:xfrm>
            <a:off x="3322700" y="1716200"/>
            <a:ext cx="22719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85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ahoma"/>
              <a:buChar char="●"/>
            </a:pPr>
            <a:r>
              <a:rPr b="0" i="0" lang="en-US" sz="9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In-degree of vertex d is 1. (incoming from b)</a:t>
            </a:r>
            <a:endParaRPr b="0" i="0" sz="9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85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ahoma"/>
              <a:buChar char="●"/>
            </a:pPr>
            <a:r>
              <a:rPr b="0" i="0" lang="en-US" sz="9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Out-degree of vertex is 2. (out-going to c, e)</a:t>
            </a:r>
            <a:endParaRPr b="0" i="0" sz="9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143" name="Google Shape;143;g3220fd27c11_4_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2925" y="1526875"/>
            <a:ext cx="3002700" cy="157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3220fd27c11_4_70"/>
          <p:cNvSpPr txBox="1"/>
          <p:nvPr>
            <p:ph type="title"/>
          </p:nvPr>
        </p:nvSpPr>
        <p:spPr>
          <a:xfrm>
            <a:off x="286567" y="35533"/>
            <a:ext cx="42309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752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Vertex Degrees</a:t>
            </a:r>
            <a:endParaRPr/>
          </a:p>
        </p:txBody>
      </p:sp>
      <p:sp>
        <p:nvSpPr>
          <p:cNvPr id="149" name="Google Shape;149;g3220fd27c11_4_70"/>
          <p:cNvSpPr txBox="1"/>
          <p:nvPr/>
        </p:nvSpPr>
        <p:spPr>
          <a:xfrm>
            <a:off x="149700" y="127700"/>
            <a:ext cx="5651100" cy="13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7940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●"/>
            </a:pPr>
            <a:r>
              <a:rPr b="1" i="0" lang="en-US" sz="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For undirected graph: </a:t>
            </a:r>
            <a:endParaRPr b="1" i="0" sz="8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794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○"/>
            </a:pPr>
            <a:r>
              <a:rPr b="1" i="0" lang="en-US" sz="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Degree (deg⁡(v))</a:t>
            </a:r>
            <a:r>
              <a:rPr b="0" i="0" lang="en-US" sz="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: Number of edges connected to v</a:t>
            </a:r>
            <a:endParaRPr b="0" i="0" sz="8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794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●"/>
            </a:pPr>
            <a:r>
              <a:rPr b="1" i="0" lang="en-US" sz="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For directed graph: </a:t>
            </a:r>
            <a:endParaRPr b="1" i="0" sz="8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794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○"/>
            </a:pPr>
            <a:r>
              <a:rPr b="1" i="0" lang="en-US" sz="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In-degree (indeg(v))</a:t>
            </a:r>
            <a:r>
              <a:rPr b="0" i="0" lang="en-US" sz="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: Number of incoming edges to v (Number of edges ending at the vertex)</a:t>
            </a:r>
            <a:endParaRPr b="0" i="0" sz="8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794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○"/>
            </a:pPr>
            <a:r>
              <a:rPr b="1" i="0" lang="en-US" sz="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Out-degree (outdeg(v))</a:t>
            </a:r>
            <a:r>
              <a:rPr b="0" i="0" lang="en-US" sz="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: Number of outgoing edges from v (Number of edges originating from the vertex)</a:t>
            </a:r>
            <a:endParaRPr b="1" i="0" sz="8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grpSp>
        <p:nvGrpSpPr>
          <p:cNvPr id="150" name="Google Shape;150;g3220fd27c11_4_70"/>
          <p:cNvGrpSpPr/>
          <p:nvPr/>
        </p:nvGrpSpPr>
        <p:grpSpPr>
          <a:xfrm>
            <a:off x="601922" y="1585830"/>
            <a:ext cx="4040453" cy="1589569"/>
            <a:chOff x="309197" y="1797780"/>
            <a:chExt cx="4040453" cy="1589569"/>
          </a:xfrm>
        </p:grpSpPr>
        <p:pic>
          <p:nvPicPr>
            <p:cNvPr id="151" name="Google Shape;151;g3220fd27c11_4_7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09197" y="1942378"/>
              <a:ext cx="3989651" cy="506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" name="Google Shape;152;g3220fd27c11_4_7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59998" y="3285749"/>
              <a:ext cx="101600" cy="101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" name="Google Shape;153;g3220fd27c11_4_7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410798" y="3273048"/>
              <a:ext cx="3938852" cy="1143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4" name="Google Shape;154;g3220fd27c11_4_70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4298849" y="1797780"/>
              <a:ext cx="50800" cy="148796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5" name="Google Shape;155;g3220fd27c11_4_70"/>
            <p:cNvSpPr/>
            <p:nvPr/>
          </p:nvSpPr>
          <p:spPr>
            <a:xfrm>
              <a:off x="309197" y="1986646"/>
              <a:ext cx="3989704" cy="1350010"/>
            </a:xfrm>
            <a:custGeom>
              <a:rect b="b" l="l" r="r" t="t"/>
              <a:pathLst>
                <a:path extrusionOk="0" h="1350010" w="3989704">
                  <a:moveTo>
                    <a:pt x="3989652" y="0"/>
                  </a:moveTo>
                  <a:lnTo>
                    <a:pt x="0" y="0"/>
                  </a:lnTo>
                  <a:lnTo>
                    <a:pt x="0" y="1299102"/>
                  </a:lnTo>
                  <a:lnTo>
                    <a:pt x="4008" y="1318827"/>
                  </a:lnTo>
                  <a:lnTo>
                    <a:pt x="14922" y="1334980"/>
                  </a:lnTo>
                  <a:lnTo>
                    <a:pt x="31075" y="1345894"/>
                  </a:lnTo>
                  <a:lnTo>
                    <a:pt x="50800" y="1349902"/>
                  </a:lnTo>
                  <a:lnTo>
                    <a:pt x="3938852" y="1349902"/>
                  </a:lnTo>
                  <a:lnTo>
                    <a:pt x="3958576" y="1345894"/>
                  </a:lnTo>
                  <a:lnTo>
                    <a:pt x="3974729" y="1334980"/>
                  </a:lnTo>
                  <a:lnTo>
                    <a:pt x="3985644" y="1318827"/>
                  </a:lnTo>
                  <a:lnTo>
                    <a:pt x="3989652" y="1299102"/>
                  </a:lnTo>
                  <a:lnTo>
                    <a:pt x="3989652" y="0"/>
                  </a:lnTo>
                  <a:close/>
                </a:path>
              </a:pathLst>
            </a:custGeom>
            <a:solidFill>
              <a:srgbClr val="E5EF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56;g3220fd27c11_4_70"/>
            <p:cNvSpPr/>
            <p:nvPr/>
          </p:nvSpPr>
          <p:spPr>
            <a:xfrm>
              <a:off x="4298849" y="1835880"/>
              <a:ext cx="0" cy="1469389"/>
            </a:xfrm>
            <a:custGeom>
              <a:rect b="b" l="l" r="r" t="t"/>
              <a:pathLst>
                <a:path extrusionOk="0" h="1469389" w="120000">
                  <a:moveTo>
                    <a:pt x="0" y="146891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7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57;g3220fd27c11_4_70"/>
            <p:cNvSpPr/>
            <p:nvPr/>
          </p:nvSpPr>
          <p:spPr>
            <a:xfrm>
              <a:off x="4298849" y="1823180"/>
              <a:ext cx="0" cy="12700"/>
            </a:xfrm>
            <a:custGeom>
              <a:rect b="b" l="l" r="r" t="t"/>
              <a:pathLst>
                <a:path extrusionOk="0" h="12700" w="1200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AFAFA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58;g3220fd27c11_4_70"/>
            <p:cNvSpPr/>
            <p:nvPr/>
          </p:nvSpPr>
          <p:spPr>
            <a:xfrm>
              <a:off x="4298849" y="1810480"/>
              <a:ext cx="0" cy="12700"/>
            </a:xfrm>
            <a:custGeom>
              <a:rect b="b" l="l" r="r" t="t"/>
              <a:pathLst>
                <a:path extrusionOk="0" h="12700" w="1200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CECEC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59;g3220fd27c11_4_70"/>
            <p:cNvSpPr/>
            <p:nvPr/>
          </p:nvSpPr>
          <p:spPr>
            <a:xfrm>
              <a:off x="4298849" y="1797780"/>
              <a:ext cx="0" cy="12700"/>
            </a:xfrm>
            <a:custGeom>
              <a:rect b="b" l="l" r="r" t="t"/>
              <a:pathLst>
                <a:path extrusionOk="0" h="12700" w="1200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60" name="Google Shape;160;g3220fd27c11_4_70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359997" y="2011959"/>
              <a:ext cx="2280916" cy="1280164"/>
            </a:xfrm>
            <a:prstGeom prst="rect">
              <a:avLst/>
            </a:prstGeom>
            <a:noFill/>
            <a:ln>
              <a:noFill/>
            </a:ln>
          </p:spPr>
        </p:pic>
      </p:grpSp>
      <p:graphicFrame>
        <p:nvGraphicFramePr>
          <p:cNvPr id="161" name="Google Shape;161;g3220fd27c11_4_70"/>
          <p:cNvGraphicFramePr/>
          <p:nvPr/>
        </p:nvGraphicFramePr>
        <p:xfrm>
          <a:off x="3086709" y="1889877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{D499BED2-A77E-445A-B66D-4D9F71BD3E65}</a:tableStyleId>
              </a:tblPr>
              <a:tblGrid>
                <a:gridCol w="573150"/>
                <a:gridCol w="653950"/>
              </a:tblGrid>
              <a:tr h="174000">
                <a:tc>
                  <a:txBody>
                    <a:bodyPr/>
                    <a:lstStyle/>
                    <a:p>
                      <a:pPr indent="0" lvl="0" marL="75565" marR="0" rtl="0" algn="l">
                        <a:lnSpc>
                          <a:spcPct val="106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Vertex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2540" marR="0" rtl="0" algn="ctr">
                        <a:lnSpc>
                          <a:spcPct val="106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/>
                        <a:t>  </a:t>
                      </a:r>
                      <a:r>
                        <a:rPr lang="en-US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	out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FF"/>
                    </a:solidFill>
                  </a:tcPr>
                </a:tc>
              </a:tr>
              <a:tr h="174000">
                <a:tc>
                  <a:txBody>
                    <a:bodyPr/>
                    <a:lstStyle/>
                    <a:p>
                      <a:pPr indent="0" lvl="0" marL="75565" marR="0" rtl="0" algn="l">
                        <a:lnSpc>
                          <a:spcPct val="10818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i="1" lang="en-US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E5E5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95885" marR="0" rtl="0" algn="l">
                        <a:lnSpc>
                          <a:spcPct val="10818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	2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E5E5FF"/>
                    </a:solidFill>
                  </a:tcPr>
                </a:tc>
              </a:tr>
              <a:tr h="171450">
                <a:tc>
                  <a:txBody>
                    <a:bodyPr/>
                    <a:lstStyle/>
                    <a:p>
                      <a:pPr indent="0" lvl="0" marL="75565" marR="0" rtl="0" algn="l">
                        <a:lnSpc>
                          <a:spcPct val="106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i="1" lang="en-US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95885" marR="0" rtl="0" algn="l">
                        <a:lnSpc>
                          <a:spcPct val="106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	2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rgbClr val="CCCCFF"/>
                    </a:solidFill>
                  </a:tcPr>
                </a:tc>
              </a:tr>
              <a:tr h="171450">
                <a:tc>
                  <a:txBody>
                    <a:bodyPr/>
                    <a:lstStyle/>
                    <a:p>
                      <a:pPr indent="0" lvl="0" marL="75565" marR="0" rtl="0" algn="l">
                        <a:lnSpc>
                          <a:spcPct val="106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i="1" lang="en-US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E5E5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95885" marR="0" rtl="0" algn="l">
                        <a:lnSpc>
                          <a:spcPct val="106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	0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rgbClr val="E5E5FF"/>
                    </a:solidFill>
                  </a:tcPr>
                </a:tc>
              </a:tr>
              <a:tr h="171450">
                <a:tc>
                  <a:txBody>
                    <a:bodyPr/>
                    <a:lstStyle/>
                    <a:p>
                      <a:pPr indent="0" lvl="0" marL="75565" marR="0" rtl="0" algn="l">
                        <a:lnSpc>
                          <a:spcPct val="106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i="1" lang="en-US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95885" marR="0" rtl="0" algn="l">
                        <a:lnSpc>
                          <a:spcPct val="106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	2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rgbClr val="CCCCFF"/>
                    </a:solidFill>
                  </a:tcPr>
                </a:tc>
              </a:tr>
              <a:tr h="171450">
                <a:tc>
                  <a:txBody>
                    <a:bodyPr/>
                    <a:lstStyle/>
                    <a:p>
                      <a:pPr indent="0" lvl="0" marL="75565" marR="0" rtl="0" algn="l">
                        <a:lnSpc>
                          <a:spcPct val="106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i="1" lang="en-US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E5E5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95885" marR="0" rtl="0" algn="l">
                        <a:lnSpc>
                          <a:spcPct val="106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	3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rgbClr val="E5E5FF"/>
                    </a:solidFill>
                  </a:tcPr>
                </a:tc>
              </a:tr>
            </a:tbl>
          </a:graphicData>
        </a:graphic>
      </p:graphicFrame>
      <p:sp>
        <p:nvSpPr>
          <p:cNvPr id="162" name="Google Shape;162;g3220fd27c11_4_70"/>
          <p:cNvSpPr/>
          <p:nvPr/>
        </p:nvSpPr>
        <p:spPr>
          <a:xfrm>
            <a:off x="627297" y="1546162"/>
            <a:ext cx="3989704" cy="201930"/>
          </a:xfrm>
          <a:custGeom>
            <a:rect b="b" l="l" r="r" t="t"/>
            <a:pathLst>
              <a:path extrusionOk="0" h="201930" w="3989704">
                <a:moveTo>
                  <a:pt x="3938852" y="0"/>
                </a:moveTo>
                <a:lnTo>
                  <a:pt x="50800" y="0"/>
                </a:lnTo>
                <a:lnTo>
                  <a:pt x="31075" y="4008"/>
                </a:lnTo>
                <a:lnTo>
                  <a:pt x="14922" y="14922"/>
                </a:lnTo>
                <a:lnTo>
                  <a:pt x="4008" y="31075"/>
                </a:lnTo>
                <a:lnTo>
                  <a:pt x="0" y="50800"/>
                </a:lnTo>
                <a:lnTo>
                  <a:pt x="0" y="201471"/>
                </a:lnTo>
                <a:lnTo>
                  <a:pt x="3989652" y="201471"/>
                </a:lnTo>
                <a:lnTo>
                  <a:pt x="3989652" y="50800"/>
                </a:lnTo>
                <a:lnTo>
                  <a:pt x="3985644" y="31075"/>
                </a:lnTo>
                <a:lnTo>
                  <a:pt x="3974729" y="14922"/>
                </a:lnTo>
                <a:lnTo>
                  <a:pt x="3958576" y="4008"/>
                </a:lnTo>
                <a:lnTo>
                  <a:pt x="3938852" y="0"/>
                </a:lnTo>
                <a:close/>
              </a:path>
            </a:pathLst>
          </a:custGeom>
          <a:solidFill>
            <a:srgbClr val="005F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205103" marR="0" rtl="0" algn="l">
              <a:lnSpc>
                <a:spcPct val="100000"/>
              </a:lnSpc>
              <a:spcBef>
                <a:spcPts val="1315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Example (Directed graph)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3220fd27c11_5_0"/>
          <p:cNvSpPr txBox="1"/>
          <p:nvPr>
            <p:ph type="title"/>
          </p:nvPr>
        </p:nvSpPr>
        <p:spPr>
          <a:xfrm>
            <a:off x="286567" y="35533"/>
            <a:ext cx="42309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752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Path in a Graph</a:t>
            </a:r>
            <a:endParaRPr/>
          </a:p>
        </p:txBody>
      </p:sp>
      <p:sp>
        <p:nvSpPr>
          <p:cNvPr id="168" name="Google Shape;168;g3220fd27c11_5_0"/>
          <p:cNvSpPr txBox="1"/>
          <p:nvPr/>
        </p:nvSpPr>
        <p:spPr>
          <a:xfrm>
            <a:off x="235575" y="383225"/>
            <a:ext cx="5651100" cy="22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Path:</a:t>
            </a: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 </a:t>
            </a:r>
            <a:r>
              <a:rPr b="0" i="0" lang="en-US" sz="1000" u="sng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sequence of edges</a:t>
            </a: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connecting two vertices. 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Length of Path</a:t>
            </a: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b="0" i="0" lang="en-US" sz="1000" u="sng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Number of edges</a:t>
            </a: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in the path.</a:t>
            </a:r>
            <a:b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Distance</a:t>
            </a: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b="0" i="0" lang="en-US" sz="1100" u="sng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Shortest path</a:t>
            </a: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length (number of edges) between two vertices.</a:t>
            </a:r>
            <a:b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Path from a to d:  (3 possible paths)</a:t>
            </a:r>
            <a:endParaRPr b="1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●"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(a,b), (b, d), length=2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●"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(a,b),(b,c),(c,d), , length=3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●"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(a,b),(b,c),(c,e),(e,d), , length=4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Distance from a to d: 2 [</a:t>
            </a: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(a,b), (b, d)</a:t>
            </a:r>
            <a:r>
              <a:rPr b="1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9" name="Google Shape;169;g3220fd27c11_5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36950" y="1374325"/>
            <a:ext cx="2709149" cy="1536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3220fd27c11_5_35"/>
          <p:cNvSpPr txBox="1"/>
          <p:nvPr>
            <p:ph type="title"/>
          </p:nvPr>
        </p:nvSpPr>
        <p:spPr>
          <a:xfrm>
            <a:off x="286567" y="35533"/>
            <a:ext cx="42309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752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Path in a Graph</a:t>
            </a:r>
            <a:endParaRPr/>
          </a:p>
        </p:txBody>
      </p:sp>
      <p:sp>
        <p:nvSpPr>
          <p:cNvPr id="175" name="Google Shape;175;g3220fd27c11_5_35"/>
          <p:cNvSpPr txBox="1"/>
          <p:nvPr/>
        </p:nvSpPr>
        <p:spPr>
          <a:xfrm>
            <a:off x="219650" y="408300"/>
            <a:ext cx="5718000" cy="13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Path:</a:t>
            </a: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 sequence of edges connecting two vertices. 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Length of Path</a:t>
            </a: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Number of edges in the path.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Path from a to d:  (Only 1 possible path)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(a,b), (b, d)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6" name="Google Shape;176;g3220fd27c11_5_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86950" y="1391900"/>
            <a:ext cx="3040750" cy="171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220fd27c11_5_123"/>
          <p:cNvSpPr txBox="1"/>
          <p:nvPr>
            <p:ph type="title"/>
          </p:nvPr>
        </p:nvSpPr>
        <p:spPr>
          <a:xfrm>
            <a:off x="286567" y="35533"/>
            <a:ext cx="42309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752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Connected Graph</a:t>
            </a:r>
            <a:endParaRPr/>
          </a:p>
        </p:txBody>
      </p:sp>
      <p:sp>
        <p:nvSpPr>
          <p:cNvPr id="182" name="Google Shape;182;g3220fd27c11_5_123"/>
          <p:cNvSpPr txBox="1"/>
          <p:nvPr/>
        </p:nvSpPr>
        <p:spPr>
          <a:xfrm>
            <a:off x="184525" y="667175"/>
            <a:ext cx="56511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</a:t>
            </a:r>
            <a:r>
              <a:rPr b="0" i="0" lang="en-US" sz="1100" u="sng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undirected graph</a:t>
            </a: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G is </a:t>
            </a:r>
            <a:r>
              <a:rPr b="1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connected</a:t>
            </a: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b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if for every pair of vertices u, v there exists a path from u to v 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" name="Google Shape;183;g3220fd27c11_5_123" title="fig5_undirected_graph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3325" y="1292800"/>
            <a:ext cx="3321628" cy="172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3220fd27c11_5_26"/>
          <p:cNvSpPr txBox="1"/>
          <p:nvPr>
            <p:ph type="title"/>
          </p:nvPr>
        </p:nvSpPr>
        <p:spPr>
          <a:xfrm>
            <a:off x="286567" y="35533"/>
            <a:ext cx="42309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752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Disconnected Graph</a:t>
            </a:r>
            <a:endParaRPr/>
          </a:p>
        </p:txBody>
      </p:sp>
      <p:sp>
        <p:nvSpPr>
          <p:cNvPr id="189" name="Google Shape;189;g3220fd27c11_5_26"/>
          <p:cNvSpPr txBox="1"/>
          <p:nvPr/>
        </p:nvSpPr>
        <p:spPr>
          <a:xfrm>
            <a:off x="286575" y="408300"/>
            <a:ext cx="5340600" cy="15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Disconnected Graph:</a:t>
            </a: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No path exists between certain vertices.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●"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Vertices that are </a:t>
            </a:r>
            <a:r>
              <a:rPr b="0" i="0" lang="en-US" sz="1000" u="sng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mutually reachable,</a:t>
            </a: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they form a </a:t>
            </a:r>
            <a:r>
              <a:rPr b="1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component</a:t>
            </a: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●"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If a graph is not connected, the vertices of the graph can be divided into </a:t>
            </a:r>
            <a:b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en-US" sz="10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connected components</a:t>
            </a:r>
            <a:r>
              <a:rPr b="1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●"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Two vertices are in the </a:t>
            </a:r>
            <a:r>
              <a:rPr b="0" i="0" lang="en-US" sz="1000" u="sng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same connected component </a:t>
            </a:r>
            <a:br>
              <a:rPr b="0" i="0" lang="en-US" sz="1000" u="sng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If and only if they are </a:t>
            </a:r>
            <a:r>
              <a:rPr b="0" i="0" lang="en-US" sz="1000" u="sng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connected by a path.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●"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Example (Figure 5): The graph has two components.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0" name="Google Shape;190;g3220fd27c11_5_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13400" y="2084400"/>
            <a:ext cx="2045606" cy="1160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534be74e08_0_0"/>
          <p:cNvSpPr txBox="1"/>
          <p:nvPr>
            <p:ph type="title"/>
          </p:nvPr>
        </p:nvSpPr>
        <p:spPr>
          <a:xfrm>
            <a:off x="286567" y="35533"/>
            <a:ext cx="42309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752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Disconnected Graph</a:t>
            </a:r>
            <a:endParaRPr/>
          </a:p>
        </p:txBody>
      </p:sp>
      <p:sp>
        <p:nvSpPr>
          <p:cNvPr id="196" name="Google Shape;196;g3534be74e08_0_0"/>
          <p:cNvSpPr txBox="1"/>
          <p:nvPr/>
        </p:nvSpPr>
        <p:spPr>
          <a:xfrm>
            <a:off x="337550" y="310025"/>
            <a:ext cx="5240700" cy="153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Disconnected Graph:</a:t>
            </a: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No path exists between certain vertices.</a:t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●"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Vertices that are </a:t>
            </a:r>
            <a:r>
              <a:rPr b="0" i="0" lang="en-US" sz="1000" u="sng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mutually reachable,</a:t>
            </a: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they form a </a:t>
            </a:r>
            <a:r>
              <a:rPr b="1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component</a:t>
            </a: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●"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If a graph is not connected, the vertices of the graph can be divided into </a:t>
            </a:r>
            <a:r>
              <a:rPr b="1" i="0" lang="en-US" sz="10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connected components</a:t>
            </a:r>
            <a:r>
              <a:rPr b="1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●"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Two vertices are in the </a:t>
            </a:r>
            <a:r>
              <a:rPr b="0" i="0" lang="en-US" sz="1000" u="sng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same connected component </a:t>
            </a:r>
            <a:br>
              <a:rPr b="0" i="0" lang="en-US" sz="1000" u="sng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If and only if they are </a:t>
            </a:r>
            <a:r>
              <a:rPr b="0" i="0" lang="en-US" sz="1000" u="sng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connected by a path.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●"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Example: The graph has two components.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7" name="Google Shape;197;g3534be74e08_0_0" title="connected_component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03963" y="1938475"/>
            <a:ext cx="3957874" cy="124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3220fd27c11_5_46"/>
          <p:cNvSpPr txBox="1"/>
          <p:nvPr>
            <p:ph type="title"/>
          </p:nvPr>
        </p:nvSpPr>
        <p:spPr>
          <a:xfrm>
            <a:off x="286567" y="35533"/>
            <a:ext cx="42309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752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Cycle in a Graph</a:t>
            </a:r>
            <a:endParaRPr/>
          </a:p>
        </p:txBody>
      </p:sp>
      <p:sp>
        <p:nvSpPr>
          <p:cNvPr id="203" name="Google Shape;203;g3220fd27c11_5_46"/>
          <p:cNvSpPr txBox="1"/>
          <p:nvPr/>
        </p:nvSpPr>
        <p:spPr>
          <a:xfrm>
            <a:off x="229700" y="-25525"/>
            <a:ext cx="5459400" cy="20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b="0" i="0" lang="en-US" sz="1100" u="sng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sequence of edges</a:t>
            </a: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that </a:t>
            </a:r>
            <a:r>
              <a:rPr b="1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starts and ends at the </a:t>
            </a:r>
            <a:r>
              <a:rPr b="1" i="0" lang="en-US" sz="11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same vertex</a:t>
            </a: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 a </a:t>
            </a:r>
            <a:r>
              <a:rPr b="0" i="0" lang="en-US" sz="1100" u="sng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directed graph,</a:t>
            </a: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the </a:t>
            </a:r>
            <a:r>
              <a:rPr b="0" i="0" lang="en-US" sz="1100" u="sng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cycles are also directional.</a:t>
            </a:r>
            <a:endParaRPr b="0" i="0" sz="1100" u="sng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 sz="1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There are </a:t>
            </a:r>
            <a:r>
              <a:rPr b="1" lang="en-US" sz="1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no cycles,</a:t>
            </a:r>
            <a:r>
              <a:rPr lang="en-US" sz="1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it’s called “</a:t>
            </a:r>
            <a:r>
              <a:rPr b="1" lang="en-US" sz="1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Acyclic” graph</a:t>
            </a:r>
            <a:endParaRPr b="1" sz="10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ahoma"/>
              <a:buChar char="●"/>
            </a:pPr>
            <a:r>
              <a:rPr lang="en-US" sz="1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If there is at</a:t>
            </a:r>
            <a:r>
              <a:rPr b="1" lang="en-US" sz="1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least one cycle</a:t>
            </a:r>
            <a:r>
              <a:rPr lang="en-US" sz="1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, it’s called </a:t>
            </a:r>
            <a:r>
              <a:rPr b="1" lang="en-US" sz="1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“cyclic” graph</a:t>
            </a:r>
            <a:endParaRPr b="1" sz="10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984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Example (Figure 5): formed cycles are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○"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(b, d), (d, c), (b, c)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○"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(d, e), (e, c), (c, d)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○"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(b,d), (d,e), (e,c), (c,b) 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4" name="Google Shape;204;g3220fd27c11_5_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85004" y="1684100"/>
            <a:ext cx="2443999" cy="1386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2"/>
          <p:cNvSpPr txBox="1"/>
          <p:nvPr>
            <p:ph type="title"/>
          </p:nvPr>
        </p:nvSpPr>
        <p:spPr>
          <a:xfrm>
            <a:off x="737717" y="133858"/>
            <a:ext cx="4231005" cy="31229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752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Overview</a:t>
            </a:r>
            <a:endParaRPr/>
          </a:p>
        </p:txBody>
      </p:sp>
      <p:sp>
        <p:nvSpPr>
          <p:cNvPr id="50" name="Google Shape;50;p2"/>
          <p:cNvSpPr txBox="1"/>
          <p:nvPr/>
        </p:nvSpPr>
        <p:spPr>
          <a:xfrm>
            <a:off x="124764" y="1070228"/>
            <a:ext cx="2957100" cy="44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-217170" lvl="0" marL="22987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4669"/>
              </a:buClr>
              <a:buSzPts val="1400"/>
              <a:buFont typeface="Tahoma"/>
              <a:buAutoNum type="arabicPeriod"/>
            </a:pPr>
            <a:r>
              <a:rPr b="0" i="0" lang="en-US" sz="1400" u="sng" cap="none" strike="noStrike">
                <a:solidFill>
                  <a:srgbClr val="0000FF"/>
                </a:solidFill>
                <a:latin typeface="Tahoma"/>
                <a:ea typeface="Tahoma"/>
                <a:cs typeface="Tahoma"/>
                <a:sym typeface="Tahoma"/>
              </a:rPr>
              <a:t>Graph representation Ch 22.1</a:t>
            </a:r>
            <a:endParaRPr b="0" i="0" sz="14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3220fd27c11_5_62"/>
          <p:cNvSpPr txBox="1"/>
          <p:nvPr>
            <p:ph type="title"/>
          </p:nvPr>
        </p:nvSpPr>
        <p:spPr>
          <a:xfrm>
            <a:off x="286567" y="35533"/>
            <a:ext cx="42309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752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Cycle in a Graph</a:t>
            </a:r>
            <a:endParaRPr/>
          </a:p>
        </p:txBody>
      </p:sp>
      <p:sp>
        <p:nvSpPr>
          <p:cNvPr id="210" name="Google Shape;210;g3220fd27c11_5_62"/>
          <p:cNvSpPr txBox="1"/>
          <p:nvPr/>
        </p:nvSpPr>
        <p:spPr>
          <a:xfrm>
            <a:off x="229700" y="68550"/>
            <a:ext cx="5459400" cy="157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●"/>
            </a:pPr>
            <a:r>
              <a:rPr b="0" i="0" lang="en-US" sz="1000" u="sng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 sequence of edges</a:t>
            </a:r>
            <a:r>
              <a:rPr b="0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that </a:t>
            </a:r>
            <a:r>
              <a:rPr b="1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starts and ends at the same vertex</a:t>
            </a:r>
            <a:r>
              <a:rPr b="0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.</a:t>
            </a:r>
            <a:endParaRPr b="0" i="0" sz="10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921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ahoma"/>
              <a:buChar char="●"/>
            </a:pPr>
            <a:r>
              <a:rPr b="0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In a directed graph, the cycles are also directional.</a:t>
            </a:r>
            <a:endParaRPr b="0" i="0" sz="10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92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ahoma"/>
              <a:buChar char="●"/>
            </a:pPr>
            <a:r>
              <a:rPr b="0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Example (Figure 6): There are </a:t>
            </a:r>
            <a:r>
              <a:rPr b="1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no cycles,</a:t>
            </a:r>
            <a:r>
              <a:rPr b="0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it’s called “</a:t>
            </a:r>
            <a:r>
              <a:rPr b="1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Acyclic” graph</a:t>
            </a:r>
            <a:endParaRPr b="1" i="0" sz="10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92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ahoma"/>
              <a:buChar char="●"/>
            </a:pPr>
            <a:r>
              <a:rPr b="0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Example (Figure 8): (B, C), (C, E), (E, D), (D, B)</a:t>
            </a:r>
            <a:endParaRPr b="0" i="0" sz="10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ahoma"/>
              <a:buChar char="●"/>
            </a:pPr>
            <a:r>
              <a:rPr lang="en-US" sz="1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If there is at</a:t>
            </a:r>
            <a:r>
              <a:rPr b="1" lang="en-US" sz="1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least</a:t>
            </a:r>
            <a:r>
              <a:rPr b="1" lang="en-US" sz="1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one cycle</a:t>
            </a:r>
            <a:r>
              <a:rPr lang="en-US" sz="1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, it’s called </a:t>
            </a:r>
            <a:r>
              <a:rPr b="1" lang="en-US" sz="1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“cyclic” graph</a:t>
            </a:r>
            <a:endParaRPr b="1" sz="10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211" name="Google Shape;211;g3220fd27c11_5_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6675" y="1397450"/>
            <a:ext cx="2684550" cy="1412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g3220fd27c11_5_6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90000" y="1602600"/>
            <a:ext cx="1375426" cy="855325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g3220fd27c11_5_62"/>
          <p:cNvSpPr txBox="1"/>
          <p:nvPr/>
        </p:nvSpPr>
        <p:spPr>
          <a:xfrm>
            <a:off x="3572200" y="2556675"/>
            <a:ext cx="21936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-US" sz="7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Figure-8: directed graph</a:t>
            </a:r>
            <a:endParaRPr b="0" i="0" sz="7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220fd27c11_5_72"/>
          <p:cNvSpPr txBox="1"/>
          <p:nvPr>
            <p:ph type="title"/>
          </p:nvPr>
        </p:nvSpPr>
        <p:spPr>
          <a:xfrm>
            <a:off x="286567" y="35533"/>
            <a:ext cx="42309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752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Weighted Graphs</a:t>
            </a:r>
            <a:endParaRPr/>
          </a:p>
        </p:txBody>
      </p:sp>
      <p:sp>
        <p:nvSpPr>
          <p:cNvPr id="219" name="Google Shape;219;g3220fd27c11_5_72"/>
          <p:cNvSpPr txBox="1"/>
          <p:nvPr/>
        </p:nvSpPr>
        <p:spPr>
          <a:xfrm>
            <a:off x="99100" y="183675"/>
            <a:ext cx="5564100" cy="25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9210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ahoma"/>
              <a:buChar char="●"/>
            </a:pPr>
            <a:r>
              <a:rPr b="0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Vertices and/or edges can have weights assigned.</a:t>
            </a:r>
            <a:endParaRPr b="0" i="0" sz="10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921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○"/>
            </a:pPr>
            <a:r>
              <a:rPr b="1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Vertex Weight</a:t>
            </a:r>
            <a:r>
              <a:rPr b="0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: Represents the </a:t>
            </a:r>
            <a:r>
              <a:rPr b="0" i="0" lang="en-US" sz="1000" u="sng" cap="none" strike="noStrike">
                <a:solidFill>
                  <a:srgbClr val="0000FF"/>
                </a:solidFill>
                <a:latin typeface="Tahoma"/>
                <a:ea typeface="Tahoma"/>
                <a:cs typeface="Tahoma"/>
                <a:sym typeface="Tahoma"/>
              </a:rPr>
              <a:t>importance</a:t>
            </a:r>
            <a:r>
              <a:rPr b="0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of the </a:t>
            </a:r>
            <a:r>
              <a:rPr b="0" i="0" lang="en-US" sz="1000" u="sng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entity/object/concept</a:t>
            </a:r>
            <a:r>
              <a:rPr b="0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(e.g., traffic capacity of a junction).</a:t>
            </a:r>
            <a:endParaRPr b="0" i="0" sz="10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921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○"/>
            </a:pPr>
            <a:r>
              <a:rPr b="1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Edge Weight</a:t>
            </a:r>
            <a:r>
              <a:rPr b="0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: Represents the </a:t>
            </a:r>
            <a:r>
              <a:rPr b="0" i="0" lang="en-US" sz="1000" u="sng" cap="none" strike="noStrike">
                <a:solidFill>
                  <a:srgbClr val="0000FF"/>
                </a:solidFill>
                <a:latin typeface="Tahoma"/>
                <a:ea typeface="Tahoma"/>
                <a:cs typeface="Tahoma"/>
                <a:sym typeface="Tahoma"/>
              </a:rPr>
              <a:t>cost or strength</a:t>
            </a:r>
            <a:r>
              <a:rPr b="0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of the </a:t>
            </a:r>
            <a:r>
              <a:rPr b="0" i="0" lang="en-US" sz="1000" u="sng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relationship between vertices</a:t>
            </a:r>
            <a:r>
              <a:rPr b="0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(e.g., distance between road junctions).</a:t>
            </a:r>
            <a:endParaRPr b="0" i="0" sz="10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92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●"/>
            </a:pPr>
            <a:r>
              <a:rPr b="0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Graphs can be </a:t>
            </a:r>
            <a:r>
              <a:rPr b="1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Weighted Directed</a:t>
            </a:r>
            <a:r>
              <a:rPr b="0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or </a:t>
            </a:r>
            <a:r>
              <a:rPr b="1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Weighted Undirected</a:t>
            </a:r>
            <a:r>
              <a:rPr b="0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.</a:t>
            </a:r>
            <a:endParaRPr b="1" i="0" sz="10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Example: Road Network Graph</a:t>
            </a:r>
            <a:endParaRPr b="1" i="0" sz="10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9210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●"/>
            </a:pPr>
            <a:r>
              <a:rPr b="1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Vertices/nodes</a:t>
            </a:r>
            <a:r>
              <a:rPr b="0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: Road junctions.</a:t>
            </a:r>
            <a:endParaRPr b="0" i="0" sz="10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92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ahoma"/>
              <a:buChar char="●"/>
            </a:pPr>
            <a:r>
              <a:rPr b="1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Vertex Weights</a:t>
            </a:r>
            <a:r>
              <a:rPr b="0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: Traffic capacity at each junction.</a:t>
            </a:r>
            <a:endParaRPr b="0" i="0" sz="10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92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●"/>
            </a:pPr>
            <a:r>
              <a:rPr b="1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Edge Weights</a:t>
            </a:r>
            <a:r>
              <a:rPr b="0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: Distance between junctions (length of roads).</a:t>
            </a:r>
            <a:endParaRPr b="1" i="0" sz="10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220" name="Google Shape;220;g3220fd27c11_5_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99325" y="1603975"/>
            <a:ext cx="1532427" cy="1475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220fd27c11_5_96"/>
          <p:cNvSpPr txBox="1"/>
          <p:nvPr>
            <p:ph type="title"/>
          </p:nvPr>
        </p:nvSpPr>
        <p:spPr>
          <a:xfrm>
            <a:off x="286567" y="35533"/>
            <a:ext cx="42309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752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Weighted Graphs</a:t>
            </a:r>
            <a:endParaRPr/>
          </a:p>
        </p:txBody>
      </p:sp>
      <p:sp>
        <p:nvSpPr>
          <p:cNvPr id="226" name="Google Shape;226;g3220fd27c11_5_96"/>
          <p:cNvSpPr txBox="1"/>
          <p:nvPr/>
        </p:nvSpPr>
        <p:spPr>
          <a:xfrm>
            <a:off x="408400" y="35525"/>
            <a:ext cx="5209200" cy="15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9210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ahoma"/>
              <a:buChar char="●"/>
            </a:pPr>
            <a:r>
              <a:rPr b="0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Vertices and/or edges can have weights assigned.</a:t>
            </a:r>
            <a:endParaRPr b="0" i="0" sz="10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921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○"/>
            </a:pPr>
            <a:r>
              <a:rPr b="1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Vertex Weight</a:t>
            </a:r>
            <a:r>
              <a:rPr b="0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: Represents the importance of the entity/object/concept (e.g., traffic capacity of a junction).</a:t>
            </a:r>
            <a:endParaRPr b="0" i="0" sz="10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921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○"/>
            </a:pPr>
            <a:r>
              <a:rPr b="1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Edge Weight</a:t>
            </a:r>
            <a:r>
              <a:rPr b="0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: Represents the cost or strength of the relationship between vertices (e.g., distance between road junctions).</a:t>
            </a:r>
            <a:endParaRPr b="0" i="0" sz="10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92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●"/>
            </a:pPr>
            <a:r>
              <a:rPr b="0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Graphs can be </a:t>
            </a:r>
            <a:r>
              <a:rPr b="1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Weighted Directed</a:t>
            </a:r>
            <a:r>
              <a:rPr b="0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or </a:t>
            </a:r>
            <a:r>
              <a:rPr b="1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Weighted Undirected</a:t>
            </a:r>
            <a:r>
              <a:rPr b="0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.</a:t>
            </a:r>
            <a:endParaRPr b="1" i="0" sz="10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227" name="Google Shape;227;g3220fd27c11_5_9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31327" y="1648575"/>
            <a:ext cx="1810003" cy="133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g3220fd27c11_5_9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66675" y="1648575"/>
            <a:ext cx="1863126" cy="1390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3220fd27c11_5_113"/>
          <p:cNvSpPr txBox="1"/>
          <p:nvPr>
            <p:ph type="title"/>
          </p:nvPr>
        </p:nvSpPr>
        <p:spPr>
          <a:xfrm>
            <a:off x="334617" y="128758"/>
            <a:ext cx="42309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752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Default Graph Type</a:t>
            </a:r>
            <a:endParaRPr/>
          </a:p>
        </p:txBody>
      </p:sp>
      <p:sp>
        <p:nvSpPr>
          <p:cNvPr id="234" name="Google Shape;234;g3220fd27c11_5_113"/>
          <p:cNvSpPr txBox="1"/>
          <p:nvPr/>
        </p:nvSpPr>
        <p:spPr>
          <a:xfrm>
            <a:off x="862475" y="1029425"/>
            <a:ext cx="4101900" cy="6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Unless specified, "graph" refers to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an undirected, unweighted graph</a:t>
            </a:r>
            <a:endParaRPr b="0" i="0" sz="14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3220fd27c11_5_87"/>
          <p:cNvSpPr txBox="1"/>
          <p:nvPr>
            <p:ph type="title"/>
          </p:nvPr>
        </p:nvSpPr>
        <p:spPr>
          <a:xfrm>
            <a:off x="223067" y="68583"/>
            <a:ext cx="42309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752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Sparse vs Dense Graph</a:t>
            </a:r>
            <a:endParaRPr/>
          </a:p>
        </p:txBody>
      </p:sp>
      <p:sp>
        <p:nvSpPr>
          <p:cNvPr id="240" name="Google Shape;240;g3220fd27c11_5_87"/>
          <p:cNvSpPr txBox="1"/>
          <p:nvPr/>
        </p:nvSpPr>
        <p:spPr>
          <a:xfrm>
            <a:off x="385050" y="362913"/>
            <a:ext cx="51738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Sparse Graph</a:t>
            </a: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b="0" i="0" lang="en-US" sz="1000" u="sng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Few edges</a:t>
            </a: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relative to the </a:t>
            </a:r>
            <a:r>
              <a:rPr b="0" i="0" lang="en-US" sz="1000" u="sng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number of vertices</a:t>
            </a: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(nodes). </a:t>
            </a:r>
            <a:r>
              <a:rPr b="1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If |E|≈ |V|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Dense Graph</a:t>
            </a: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b="0" i="0" lang="en-US" sz="1000" u="sng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Many edges</a:t>
            </a: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relative to the </a:t>
            </a:r>
            <a:r>
              <a:rPr b="0" i="0" lang="en-US" sz="1000" u="sng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number of vertices</a:t>
            </a: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(nodes). </a:t>
            </a:r>
            <a:r>
              <a:rPr b="1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If |E|≈ |V|</a:t>
            </a:r>
            <a:r>
              <a:rPr b="1" baseline="3000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1" baseline="3000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br>
              <a:rPr b="1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Importance</a:t>
            </a: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b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distinction between sparse and dense graphs influences the </a:t>
            </a:r>
            <a:b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choice of data structure for graph representation.</a:t>
            </a:r>
            <a:endParaRPr b="1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1" name="Google Shape;241;g3220fd27c11_5_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15350" y="1583375"/>
            <a:ext cx="2131826" cy="1261550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g3220fd27c11_5_87"/>
          <p:cNvSpPr txBox="1"/>
          <p:nvPr/>
        </p:nvSpPr>
        <p:spPr>
          <a:xfrm>
            <a:off x="85850" y="2920125"/>
            <a:ext cx="55941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en-US" sz="5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image source: https://www.researchgate.net/publication/333950431_Multi-moth_flame_optimization_for_solving_the_link_prediction_problem_in_complex_networks</a:t>
            </a:r>
            <a:endParaRPr b="0" i="0" sz="5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3220fd27c11_0_0"/>
          <p:cNvSpPr txBox="1"/>
          <p:nvPr>
            <p:ph type="title"/>
          </p:nvPr>
        </p:nvSpPr>
        <p:spPr>
          <a:xfrm>
            <a:off x="737717" y="133858"/>
            <a:ext cx="42309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4777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Graph representation</a:t>
            </a:r>
            <a:endParaRPr/>
          </a:p>
        </p:txBody>
      </p:sp>
      <p:sp>
        <p:nvSpPr>
          <p:cNvPr id="248" name="Google Shape;248;g3220fd27c11_0_0"/>
          <p:cNvSpPr txBox="1"/>
          <p:nvPr/>
        </p:nvSpPr>
        <p:spPr>
          <a:xfrm>
            <a:off x="124451" y="2908881"/>
            <a:ext cx="983700" cy="1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sng" cap="none" strike="noStrike">
                <a:solidFill>
                  <a:srgbClr val="0000FF"/>
                </a:solidFill>
                <a:latin typeface="Tahoma"/>
                <a:ea typeface="Tahoma"/>
                <a:cs typeface="Tahoma"/>
                <a:sym typeface="Tahoma"/>
                <a:hlinkClick action="ppaction://hlinksldjump"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Graph representation Ch 22.1</a:t>
            </a:r>
            <a:endParaRPr b="0" i="0" sz="6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49" name="Google Shape;249;g3220fd27c11_0_0"/>
          <p:cNvSpPr txBox="1"/>
          <p:nvPr/>
        </p:nvSpPr>
        <p:spPr>
          <a:xfrm>
            <a:off x="124450" y="498775"/>
            <a:ext cx="53076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Graphs vs Trees</a:t>
            </a:r>
            <a:r>
              <a:rPr b="0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: Unlike trees, graphs may lack a root node, making it impossible to traverse all vertices from a single starting point, especially in disconnected graphs.</a:t>
            </a:r>
            <a:br>
              <a:rPr b="0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br>
              <a:rPr b="0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b="1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Solution for Graph Representation</a:t>
            </a:r>
            <a:r>
              <a:rPr b="0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: </a:t>
            </a:r>
            <a:br>
              <a:rPr b="0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b="0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In typical graph representations, </a:t>
            </a:r>
            <a:r>
              <a:rPr b="0" i="0" lang="en-US" sz="1000" u="sng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all vertices and edges are explicitly provided </a:t>
            </a:r>
            <a:r>
              <a:rPr b="0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to ensure the entire graph structure is accessible, regardless of connectivity.</a:t>
            </a:r>
            <a:endParaRPr b="0" i="0" sz="10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b="0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br>
              <a:rPr b="0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br>
              <a:rPr b="0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endParaRPr b="0" i="0" sz="10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250" name="Google Shape;250;g3220fd27c11_0_0"/>
          <p:cNvPicPr preferRelativeResize="0"/>
          <p:nvPr/>
        </p:nvPicPr>
        <p:blipFill rotWithShape="1">
          <a:blip r:embed="rId4">
            <a:alphaModFix/>
          </a:blip>
          <a:srcRect b="10297" l="0" r="0" t="0"/>
          <a:stretch/>
        </p:blipFill>
        <p:spPr>
          <a:xfrm>
            <a:off x="1552675" y="1654700"/>
            <a:ext cx="2300249" cy="1170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3534be74e08_0_25"/>
          <p:cNvSpPr txBox="1"/>
          <p:nvPr>
            <p:ph type="title"/>
          </p:nvPr>
        </p:nvSpPr>
        <p:spPr>
          <a:xfrm>
            <a:off x="737717" y="133858"/>
            <a:ext cx="42309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4777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Graph representation</a:t>
            </a:r>
            <a:endParaRPr/>
          </a:p>
        </p:txBody>
      </p:sp>
      <p:sp>
        <p:nvSpPr>
          <p:cNvPr id="256" name="Google Shape;256;g3534be74e08_0_25"/>
          <p:cNvSpPr txBox="1"/>
          <p:nvPr/>
        </p:nvSpPr>
        <p:spPr>
          <a:xfrm>
            <a:off x="124451" y="2908881"/>
            <a:ext cx="983700" cy="1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sng" cap="none" strike="noStrike">
                <a:solidFill>
                  <a:srgbClr val="0000FF"/>
                </a:solidFill>
                <a:latin typeface="Tahoma"/>
                <a:ea typeface="Tahoma"/>
                <a:cs typeface="Tahoma"/>
                <a:sym typeface="Tahoma"/>
                <a:hlinkClick action="ppaction://hlinksldjump"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Graph representation Ch 22.1</a:t>
            </a:r>
            <a:endParaRPr b="0" i="0" sz="6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57" name="Google Shape;257;g3534be74e08_0_25"/>
          <p:cNvSpPr txBox="1"/>
          <p:nvPr/>
        </p:nvSpPr>
        <p:spPr>
          <a:xfrm>
            <a:off x="229100" y="792650"/>
            <a:ext cx="5307600" cy="10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Graph Representations</a:t>
            </a:r>
            <a:r>
              <a:rPr b="0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:</a:t>
            </a:r>
            <a:endParaRPr b="0" i="0" sz="10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9210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ahoma"/>
              <a:buChar char="•"/>
            </a:pPr>
            <a:r>
              <a:rPr b="0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Adjacency Matrix (Use a 2D matrix to represent the graph)</a:t>
            </a:r>
            <a:endParaRPr b="0" i="0" sz="10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92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ahoma"/>
              <a:buChar char="•"/>
            </a:pPr>
            <a:r>
              <a:rPr b="0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Adjacency List  (Use a 1D array of linked lists)</a:t>
            </a:r>
            <a:endParaRPr b="0" i="0" sz="10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92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ts val="1000"/>
              <a:buFont typeface="Tahoma"/>
              <a:buChar char="•"/>
            </a:pPr>
            <a:r>
              <a:rPr b="0" i="0" lang="en-US" sz="1000" u="none" cap="none" strike="noStrike">
                <a:solidFill>
                  <a:srgbClr val="990000"/>
                </a:solidFill>
                <a:latin typeface="Tahoma"/>
                <a:ea typeface="Tahoma"/>
                <a:cs typeface="Tahoma"/>
                <a:sym typeface="Tahoma"/>
              </a:rPr>
              <a:t>Incidence Matrix  (Use a 2D matrix to represent the graph)</a:t>
            </a:r>
            <a:endParaRPr b="0" i="0" sz="1000" u="none" cap="none" strike="noStrike">
              <a:solidFill>
                <a:srgbClr val="99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921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ts val="1000"/>
              <a:buFont typeface="Tahoma"/>
              <a:buChar char="○"/>
            </a:pPr>
            <a:r>
              <a:rPr b="0" i="0" lang="en-US" sz="1000" u="none" cap="none" strike="noStrike">
                <a:solidFill>
                  <a:srgbClr val="990000"/>
                </a:solidFill>
                <a:latin typeface="Tahoma"/>
                <a:ea typeface="Tahoma"/>
                <a:cs typeface="Tahoma"/>
                <a:sym typeface="Tahoma"/>
              </a:rPr>
              <a:t>(popular for electrical circuits) [Optional]</a:t>
            </a:r>
            <a:endParaRPr b="0" i="0" sz="900" u="none" cap="none" strike="noStrike">
              <a:solidFill>
                <a:srgbClr val="99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58" name="Google Shape;258;g3534be74e08_0_25"/>
          <p:cNvSpPr txBox="1"/>
          <p:nvPr/>
        </p:nvSpPr>
        <p:spPr>
          <a:xfrm>
            <a:off x="379275" y="1914850"/>
            <a:ext cx="47781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CC0000"/>
                </a:solidFill>
                <a:latin typeface="Tahoma"/>
                <a:ea typeface="Tahoma"/>
                <a:cs typeface="Tahoma"/>
                <a:sym typeface="Tahoma"/>
              </a:rPr>
              <a:t>Adjacency list-based and adjacency matrix Both are part of final syllabus</a:t>
            </a:r>
            <a:endParaRPr b="1">
              <a:solidFill>
                <a:srgbClr val="CC0000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3220fd27c11_5_133"/>
          <p:cNvSpPr txBox="1"/>
          <p:nvPr>
            <p:ph type="title"/>
          </p:nvPr>
        </p:nvSpPr>
        <p:spPr>
          <a:xfrm>
            <a:off x="51301" y="108350"/>
            <a:ext cx="46725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4777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Adjacency Matrix Representation</a:t>
            </a:r>
            <a:endParaRPr/>
          </a:p>
        </p:txBody>
      </p:sp>
      <p:sp>
        <p:nvSpPr>
          <p:cNvPr id="264" name="Google Shape;264;g3220fd27c11_5_133"/>
          <p:cNvSpPr txBox="1"/>
          <p:nvPr/>
        </p:nvSpPr>
        <p:spPr>
          <a:xfrm>
            <a:off x="124451" y="2908881"/>
            <a:ext cx="983700" cy="1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sng" cap="none" strike="noStrike">
                <a:solidFill>
                  <a:srgbClr val="0000FF"/>
                </a:solidFill>
                <a:latin typeface="Tahoma"/>
                <a:ea typeface="Tahoma"/>
                <a:cs typeface="Tahoma"/>
                <a:sym typeface="Tahoma"/>
                <a:hlinkClick action="ppaction://hlinksldjump"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Graph representation Ch 22.1</a:t>
            </a:r>
            <a:endParaRPr b="0" i="0" sz="6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265" name="Google Shape;265;g3220fd27c11_5_1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34575" y="397825"/>
            <a:ext cx="3023502" cy="59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g3220fd27c11_5_13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50250" y="995300"/>
            <a:ext cx="3507826" cy="21941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3220fd27c11_5_143"/>
          <p:cNvSpPr txBox="1"/>
          <p:nvPr>
            <p:ph type="title"/>
          </p:nvPr>
        </p:nvSpPr>
        <p:spPr>
          <a:xfrm>
            <a:off x="51301" y="108350"/>
            <a:ext cx="46725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4777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Adjacency Matrix Representation</a:t>
            </a:r>
            <a:endParaRPr/>
          </a:p>
        </p:txBody>
      </p:sp>
      <p:sp>
        <p:nvSpPr>
          <p:cNvPr id="272" name="Google Shape;272;g3220fd27c11_5_143"/>
          <p:cNvSpPr txBox="1"/>
          <p:nvPr/>
        </p:nvSpPr>
        <p:spPr>
          <a:xfrm>
            <a:off x="124451" y="2908881"/>
            <a:ext cx="983700" cy="1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sng" cap="none" strike="noStrike">
                <a:solidFill>
                  <a:srgbClr val="0000FF"/>
                </a:solidFill>
                <a:latin typeface="Tahoma"/>
                <a:ea typeface="Tahoma"/>
                <a:cs typeface="Tahoma"/>
                <a:sym typeface="Tahoma"/>
                <a:hlinkClick action="ppaction://hlinksldjump"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Graph representation Ch 22.1</a:t>
            </a:r>
            <a:endParaRPr b="0" i="0" sz="6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73" name="Google Shape;273;g3220fd27c11_5_143"/>
          <p:cNvSpPr txBox="1"/>
          <p:nvPr/>
        </p:nvSpPr>
        <p:spPr>
          <a:xfrm>
            <a:off x="357400" y="418325"/>
            <a:ext cx="48723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Undirected Graphs</a:t>
            </a:r>
            <a:r>
              <a:rPr b="0" i="0" lang="en-US" sz="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: The matrix is symmetric (A[i][j]=A[j][i]).</a:t>
            </a:r>
            <a:br>
              <a:rPr b="0" i="0" lang="en-US" sz="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b="0" i="0" lang="en-US" sz="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For example, (2, 3) and (3, 2) have the same value</a:t>
            </a:r>
            <a:br>
              <a:rPr b="0" i="0" lang="en-US" sz="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br>
              <a:rPr b="0" i="0" lang="en-US" sz="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b="1" i="0" lang="en-US" sz="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Directed Graphs</a:t>
            </a:r>
            <a:r>
              <a:rPr b="0" i="0" lang="en-US" sz="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: The matrix is </a:t>
            </a:r>
            <a:r>
              <a:rPr b="1" i="0" lang="en-US" sz="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not symmetric</a:t>
            </a:r>
            <a:r>
              <a:rPr b="0" i="0" lang="en-US" sz="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unless each edge (a,b) has a corresponding (b,a).</a:t>
            </a:r>
            <a:endParaRPr b="0" i="0" sz="8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274" name="Google Shape;274;g3220fd27c11_5_1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49425" y="1098850"/>
            <a:ext cx="3341132" cy="2089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3534be74e08_0_32"/>
          <p:cNvSpPr txBox="1"/>
          <p:nvPr>
            <p:ph type="title"/>
          </p:nvPr>
        </p:nvSpPr>
        <p:spPr>
          <a:xfrm>
            <a:off x="51301" y="108350"/>
            <a:ext cx="46725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4777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Adjacency Matrix Representation</a:t>
            </a:r>
            <a:endParaRPr/>
          </a:p>
        </p:txBody>
      </p:sp>
      <p:pic>
        <p:nvPicPr>
          <p:cNvPr id="280" name="Google Shape;280;g3534be74e08_0_32" title="graph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9350" y="829125"/>
            <a:ext cx="2347950" cy="187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g3534be74e08_0_32" title="graph1.png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89475" y="945425"/>
            <a:ext cx="1756149" cy="191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3220fd27c11_0_99"/>
          <p:cNvSpPr txBox="1"/>
          <p:nvPr>
            <p:ph type="title"/>
          </p:nvPr>
        </p:nvSpPr>
        <p:spPr>
          <a:xfrm>
            <a:off x="257642" y="145433"/>
            <a:ext cx="42309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752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What is a Graph?</a:t>
            </a:r>
            <a:endParaRPr/>
          </a:p>
        </p:txBody>
      </p:sp>
      <p:sp>
        <p:nvSpPr>
          <p:cNvPr id="56" name="Google Shape;56;g3220fd27c11_0_99"/>
          <p:cNvSpPr txBox="1"/>
          <p:nvPr/>
        </p:nvSpPr>
        <p:spPr>
          <a:xfrm>
            <a:off x="116800" y="633925"/>
            <a:ext cx="5349600" cy="215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marR="30480" rtl="0" algn="l">
              <a:lnSpc>
                <a:spcPct val="115000"/>
              </a:lnSpc>
              <a:spcBef>
                <a:spcPts val="195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ahoma"/>
              <a:buChar char="●"/>
            </a:pPr>
            <a:r>
              <a:rPr b="0" i="0" lang="en-US" sz="11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Graph Definition:</a:t>
            </a:r>
            <a:endParaRPr b="0" i="0" sz="11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98450" lvl="1" marL="914400" marR="3048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ahoma"/>
              <a:buChar char="○"/>
            </a:pPr>
            <a:r>
              <a:rPr b="0" i="0" lang="en-US" sz="11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Graphs have vertices (nodes) connected by edges </a:t>
            </a:r>
            <a:endParaRPr b="0" i="0" sz="11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98450" lvl="1" marL="914400" marR="3048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ahoma"/>
              <a:buChar char="○"/>
            </a:pPr>
            <a:r>
              <a:rPr b="0" i="0" lang="en-US" sz="11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Graph G is a pair (V, E), where</a:t>
            </a:r>
            <a:endParaRPr b="0" i="0" sz="11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98450" lvl="2" marL="1371600" marR="3048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ahoma"/>
              <a:buChar char="■"/>
            </a:pPr>
            <a:r>
              <a:rPr b="0" i="0" lang="en-US" sz="11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V: Finite set of vertices (n=∣V∣)</a:t>
            </a:r>
            <a:endParaRPr b="0" i="0" sz="11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98450" lvl="2" marL="1371600" marR="3048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ahoma"/>
              <a:buChar char="■"/>
            </a:pPr>
            <a:r>
              <a:rPr b="0" i="0" lang="en-US" sz="11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E: Finite set of edges (m=∣E∣)</a:t>
            </a:r>
            <a:endParaRPr b="0" i="0" sz="11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30480" rtl="0" algn="l">
              <a:lnSpc>
                <a:spcPct val="115000"/>
              </a:lnSpc>
              <a:spcBef>
                <a:spcPts val="195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98450" lvl="0" marL="457200" marR="30480" rtl="0" algn="l">
              <a:lnSpc>
                <a:spcPct val="115000"/>
              </a:lnSpc>
              <a:spcBef>
                <a:spcPts val="195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ahoma"/>
              <a:buChar char="●"/>
            </a:pPr>
            <a:r>
              <a:rPr b="0" i="0" lang="en-US" sz="11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In graph, </a:t>
            </a:r>
            <a:endParaRPr b="0" i="0" sz="11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98450" lvl="1" marL="914400" marR="3048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ahoma"/>
              <a:buChar char="○"/>
            </a:pPr>
            <a:r>
              <a:rPr b="0" i="0" lang="en-US" sz="11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node = Vertex, </a:t>
            </a:r>
            <a:endParaRPr b="0" i="0" sz="11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98450" lvl="1" marL="914400" marR="3048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ahoma"/>
              <a:buChar char="○"/>
            </a:pPr>
            <a:r>
              <a:rPr b="0" i="0" lang="en-US" sz="11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nodes = vertices</a:t>
            </a:r>
            <a:endParaRPr b="0" i="0" sz="11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98450" lvl="1" marL="914400" marR="3048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ahoma"/>
              <a:buChar char="○"/>
            </a:pPr>
            <a:r>
              <a:rPr b="0" i="0" lang="en-US" sz="11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connection between 2 nodes = edge</a:t>
            </a:r>
            <a:endParaRPr b="1" i="0" sz="10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3220fd27c11_5_165"/>
          <p:cNvSpPr txBox="1"/>
          <p:nvPr>
            <p:ph type="title"/>
          </p:nvPr>
        </p:nvSpPr>
        <p:spPr>
          <a:xfrm>
            <a:off x="51301" y="108350"/>
            <a:ext cx="46725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4777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Adjacency Matrix Representation</a:t>
            </a:r>
            <a:endParaRPr/>
          </a:p>
        </p:txBody>
      </p:sp>
      <p:sp>
        <p:nvSpPr>
          <p:cNvPr id="287" name="Google Shape;287;g3220fd27c11_5_165"/>
          <p:cNvSpPr txBox="1"/>
          <p:nvPr/>
        </p:nvSpPr>
        <p:spPr>
          <a:xfrm>
            <a:off x="272401" y="2616331"/>
            <a:ext cx="983700" cy="1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sng" cap="none" strike="noStrike">
                <a:solidFill>
                  <a:srgbClr val="0000FF"/>
                </a:solidFill>
                <a:latin typeface="Tahoma"/>
                <a:ea typeface="Tahoma"/>
                <a:cs typeface="Tahoma"/>
                <a:sym typeface="Tahoma"/>
                <a:hlinkClick action="ppaction://hlinksldjump"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Graph representation Ch 22.1</a:t>
            </a:r>
            <a:endParaRPr b="0" i="0" sz="6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grpSp>
        <p:nvGrpSpPr>
          <p:cNvPr id="288" name="Google Shape;288;g3220fd27c11_5_165"/>
          <p:cNvGrpSpPr/>
          <p:nvPr/>
        </p:nvGrpSpPr>
        <p:grpSpPr>
          <a:xfrm>
            <a:off x="788747" y="939773"/>
            <a:ext cx="4040453" cy="1359480"/>
            <a:chOff x="309197" y="2023148"/>
            <a:chExt cx="4040453" cy="1359480"/>
          </a:xfrm>
        </p:grpSpPr>
        <p:sp>
          <p:nvSpPr>
            <p:cNvPr id="289" name="Google Shape;289;g3220fd27c11_5_165"/>
            <p:cNvSpPr/>
            <p:nvPr/>
          </p:nvSpPr>
          <p:spPr>
            <a:xfrm>
              <a:off x="309197" y="2023148"/>
              <a:ext cx="3989704" cy="201930"/>
            </a:xfrm>
            <a:custGeom>
              <a:rect b="b" l="l" r="r" t="t"/>
              <a:pathLst>
                <a:path extrusionOk="0" h="201930" w="3989704">
                  <a:moveTo>
                    <a:pt x="3938852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201471"/>
                  </a:lnTo>
                  <a:lnTo>
                    <a:pt x="3989652" y="201471"/>
                  </a:lnTo>
                  <a:lnTo>
                    <a:pt x="3989652" y="50800"/>
                  </a:lnTo>
                  <a:lnTo>
                    <a:pt x="3985644" y="31075"/>
                  </a:lnTo>
                  <a:lnTo>
                    <a:pt x="3974729" y="14922"/>
                  </a:lnTo>
                  <a:lnTo>
                    <a:pt x="3958576" y="4008"/>
                  </a:lnTo>
                  <a:lnTo>
                    <a:pt x="3938852" y="0"/>
                  </a:lnTo>
                  <a:close/>
                </a:path>
              </a:pathLst>
            </a:custGeom>
            <a:solidFill>
              <a:srgbClr val="005F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90" name="Google Shape;290;g3220fd27c11_5_16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09197" y="2211965"/>
              <a:ext cx="3989651" cy="506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1" name="Google Shape;291;g3220fd27c11_5_16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359998" y="3281027"/>
              <a:ext cx="101600" cy="101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2" name="Google Shape;292;g3220fd27c11_5_165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410798" y="3268327"/>
              <a:ext cx="3938852" cy="1143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3" name="Google Shape;293;g3220fd27c11_5_165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4298849" y="2067371"/>
              <a:ext cx="50800" cy="121365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4" name="Google Shape;294;g3220fd27c11_5_165"/>
            <p:cNvSpPr/>
            <p:nvPr/>
          </p:nvSpPr>
          <p:spPr>
            <a:xfrm>
              <a:off x="309197" y="2256237"/>
              <a:ext cx="3989704" cy="1075689"/>
            </a:xfrm>
            <a:custGeom>
              <a:rect b="b" l="l" r="r" t="t"/>
              <a:pathLst>
                <a:path extrusionOk="0" h="1075689" w="3989704">
                  <a:moveTo>
                    <a:pt x="3989652" y="0"/>
                  </a:moveTo>
                  <a:lnTo>
                    <a:pt x="0" y="0"/>
                  </a:lnTo>
                  <a:lnTo>
                    <a:pt x="0" y="1024790"/>
                  </a:lnTo>
                  <a:lnTo>
                    <a:pt x="4008" y="1044514"/>
                  </a:lnTo>
                  <a:lnTo>
                    <a:pt x="14922" y="1060667"/>
                  </a:lnTo>
                  <a:lnTo>
                    <a:pt x="31075" y="1071582"/>
                  </a:lnTo>
                  <a:lnTo>
                    <a:pt x="50800" y="1075590"/>
                  </a:lnTo>
                  <a:lnTo>
                    <a:pt x="3938852" y="1075590"/>
                  </a:lnTo>
                  <a:lnTo>
                    <a:pt x="3958576" y="1071582"/>
                  </a:lnTo>
                  <a:lnTo>
                    <a:pt x="3974729" y="1060667"/>
                  </a:lnTo>
                  <a:lnTo>
                    <a:pt x="3985644" y="1044514"/>
                  </a:lnTo>
                  <a:lnTo>
                    <a:pt x="3989652" y="1024790"/>
                  </a:lnTo>
                  <a:lnTo>
                    <a:pt x="3989652" y="0"/>
                  </a:lnTo>
                  <a:close/>
                </a:path>
              </a:pathLst>
            </a:custGeom>
            <a:solidFill>
              <a:srgbClr val="E5EF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Google Shape;295;g3220fd27c11_5_165"/>
            <p:cNvSpPr/>
            <p:nvPr/>
          </p:nvSpPr>
          <p:spPr>
            <a:xfrm>
              <a:off x="4298849" y="2105471"/>
              <a:ext cx="0" cy="1195070"/>
            </a:xfrm>
            <a:custGeom>
              <a:rect b="b" l="l" r="r" t="t"/>
              <a:pathLst>
                <a:path extrusionOk="0" h="1195070" w="120000">
                  <a:moveTo>
                    <a:pt x="0" y="1194605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7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296;g3220fd27c11_5_165"/>
            <p:cNvSpPr/>
            <p:nvPr/>
          </p:nvSpPr>
          <p:spPr>
            <a:xfrm>
              <a:off x="4298849" y="2092771"/>
              <a:ext cx="0" cy="12700"/>
            </a:xfrm>
            <a:custGeom>
              <a:rect b="b" l="l" r="r" t="t"/>
              <a:pathLst>
                <a:path extrusionOk="0" h="12700" w="1200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AFAFA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297;g3220fd27c11_5_165"/>
            <p:cNvSpPr/>
            <p:nvPr/>
          </p:nvSpPr>
          <p:spPr>
            <a:xfrm>
              <a:off x="4298849" y="2080071"/>
              <a:ext cx="0" cy="12700"/>
            </a:xfrm>
            <a:custGeom>
              <a:rect b="b" l="l" r="r" t="t"/>
              <a:pathLst>
                <a:path extrusionOk="0" h="12700" w="1200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CECEC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298;g3220fd27c11_5_165"/>
            <p:cNvSpPr/>
            <p:nvPr/>
          </p:nvSpPr>
          <p:spPr>
            <a:xfrm>
              <a:off x="4298849" y="2067371"/>
              <a:ext cx="0" cy="12700"/>
            </a:xfrm>
            <a:custGeom>
              <a:rect b="b" l="l" r="r" t="t"/>
              <a:pathLst>
                <a:path extrusionOk="0" h="12700" w="1200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99" name="Google Shape;299;g3220fd27c11_5_165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359997" y="2281534"/>
              <a:ext cx="896093" cy="100586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00" name="Google Shape;300;g3220fd27c11_5_165"/>
          <p:cNvSpPr txBox="1"/>
          <p:nvPr/>
        </p:nvSpPr>
        <p:spPr>
          <a:xfrm>
            <a:off x="826848" y="431120"/>
            <a:ext cx="3848700" cy="16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75">
            <a:spAutoFit/>
          </a:bodyPr>
          <a:lstStyle/>
          <a:p>
            <a:pPr indent="0" lvl="0" marL="12700" marR="5080" rtl="0" algn="l">
              <a:lnSpc>
                <a:spcPct val="102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5080" rtl="0" algn="l">
              <a:lnSpc>
                <a:spcPct val="102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1255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Example (Undirected graph)</a:t>
            </a:r>
            <a:endParaRPr b="0" i="0" sz="11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623570" marR="0" rtl="0" algn="ctr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sng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r>
              <a:rPr b="0" i="1" lang="en-US" sz="900" u="sng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	b	c	d	e </a:t>
            </a:r>
            <a:endParaRPr b="0" i="0" sz="9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622935" marR="0" rtl="0" algn="ctr">
              <a:lnSpc>
                <a:spcPct val="100000"/>
              </a:lnSpc>
              <a:spcBef>
                <a:spcPts val="55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1" lang="en-US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	</a:t>
            </a:r>
            <a:r>
              <a:rPr b="0" i="0" lang="en-US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0	1	0	1	0</a:t>
            </a:r>
            <a:endParaRPr b="0" i="0" sz="9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622935" marR="0" rtl="0" algn="ctr">
              <a:lnSpc>
                <a:spcPct val="100000"/>
              </a:lnSpc>
              <a:spcBef>
                <a:spcPts val="15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1" lang="en-US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	</a:t>
            </a:r>
            <a:r>
              <a:rPr b="0" i="0" lang="en-US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	0	1	1	1</a:t>
            </a:r>
            <a:endParaRPr b="0" i="0" sz="9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622935" marR="0" rtl="0" algn="ctr">
              <a:lnSpc>
                <a:spcPct val="100000"/>
              </a:lnSpc>
              <a:spcBef>
                <a:spcPts val="15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1" lang="en-US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	</a:t>
            </a:r>
            <a:r>
              <a:rPr b="0" i="0" lang="en-US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0	1	0	0	1</a:t>
            </a:r>
            <a:endParaRPr b="0" i="0" sz="9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622935" marR="0" rtl="0" algn="ctr">
              <a:lnSpc>
                <a:spcPct val="100000"/>
              </a:lnSpc>
              <a:spcBef>
                <a:spcPts val="2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1" lang="en-US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	</a:t>
            </a:r>
            <a:r>
              <a:rPr b="0" i="0" lang="en-US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	1	0	0	1</a:t>
            </a:r>
            <a:endParaRPr b="0" i="0" sz="9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622935" marR="0" rtl="0" algn="ctr">
              <a:lnSpc>
                <a:spcPct val="100000"/>
              </a:lnSpc>
              <a:spcBef>
                <a:spcPts val="15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1" lang="en-US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	</a:t>
            </a:r>
            <a:r>
              <a:rPr b="0" i="0" lang="en-US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0	1	1	1	0</a:t>
            </a:r>
            <a:endParaRPr b="0" i="0" sz="9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3220fd27c11_5_156"/>
          <p:cNvSpPr txBox="1"/>
          <p:nvPr>
            <p:ph type="title"/>
          </p:nvPr>
        </p:nvSpPr>
        <p:spPr>
          <a:xfrm>
            <a:off x="51301" y="108350"/>
            <a:ext cx="46725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4777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Adjacency Matrix Representation</a:t>
            </a:r>
            <a:endParaRPr/>
          </a:p>
        </p:txBody>
      </p:sp>
      <p:sp>
        <p:nvSpPr>
          <p:cNvPr id="306" name="Google Shape;306;g3220fd27c11_5_156"/>
          <p:cNvSpPr txBox="1"/>
          <p:nvPr/>
        </p:nvSpPr>
        <p:spPr>
          <a:xfrm>
            <a:off x="124451" y="2908881"/>
            <a:ext cx="983700" cy="1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sng" cap="none" strike="noStrike">
                <a:solidFill>
                  <a:srgbClr val="0000FF"/>
                </a:solidFill>
                <a:latin typeface="Tahoma"/>
                <a:ea typeface="Tahoma"/>
                <a:cs typeface="Tahoma"/>
                <a:sym typeface="Tahoma"/>
                <a:hlinkClick action="ppaction://hlinksldjump"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Graph representation Ch 22.1</a:t>
            </a:r>
            <a:endParaRPr b="0" i="0" sz="6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307" name="Google Shape;307;g3220fd27c11_5_15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6551" y="984163"/>
            <a:ext cx="4017249" cy="1827526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g3220fd27c11_5_156"/>
          <p:cNvSpPr txBox="1"/>
          <p:nvPr/>
        </p:nvSpPr>
        <p:spPr>
          <a:xfrm>
            <a:off x="831875" y="517700"/>
            <a:ext cx="2938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Shows only the </a:t>
            </a:r>
            <a:r>
              <a:rPr b="0" i="0" lang="en-US" sz="1200" u="sng" cap="none" strike="noStrike">
                <a:solidFill>
                  <a:srgbClr val="0000FF"/>
                </a:solidFill>
                <a:latin typeface="Tahoma"/>
                <a:ea typeface="Tahoma"/>
                <a:cs typeface="Tahoma"/>
                <a:sym typeface="Tahoma"/>
              </a:rPr>
              <a:t>outgoing edges</a:t>
            </a:r>
            <a:endParaRPr b="0" i="0" sz="1200" u="sng" cap="none" strike="noStrike">
              <a:solidFill>
                <a:srgbClr val="0000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3220fd27c11_5_186"/>
          <p:cNvSpPr txBox="1"/>
          <p:nvPr>
            <p:ph type="title"/>
          </p:nvPr>
        </p:nvSpPr>
        <p:spPr>
          <a:xfrm>
            <a:off x="51301" y="108350"/>
            <a:ext cx="46725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4777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Adjacency Matrix Representation</a:t>
            </a:r>
            <a:endParaRPr/>
          </a:p>
        </p:txBody>
      </p:sp>
      <p:sp>
        <p:nvSpPr>
          <p:cNvPr id="314" name="Google Shape;314;g3220fd27c11_5_186"/>
          <p:cNvSpPr txBox="1"/>
          <p:nvPr/>
        </p:nvSpPr>
        <p:spPr>
          <a:xfrm>
            <a:off x="124451" y="2908881"/>
            <a:ext cx="983700" cy="1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sng" cap="none" strike="noStrike">
                <a:solidFill>
                  <a:srgbClr val="0000FF"/>
                </a:solidFill>
                <a:latin typeface="Tahoma"/>
                <a:ea typeface="Tahoma"/>
                <a:cs typeface="Tahoma"/>
                <a:sym typeface="Tahoma"/>
                <a:hlinkClick action="ppaction://hlinksldjump"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Graph representation Ch 22.1</a:t>
            </a:r>
            <a:endParaRPr b="0" i="0" sz="6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grpSp>
        <p:nvGrpSpPr>
          <p:cNvPr id="315" name="Google Shape;315;g3220fd27c11_5_186"/>
          <p:cNvGrpSpPr/>
          <p:nvPr/>
        </p:nvGrpSpPr>
        <p:grpSpPr>
          <a:xfrm>
            <a:off x="615339" y="958267"/>
            <a:ext cx="4272779" cy="1455051"/>
            <a:chOff x="309197" y="2023148"/>
            <a:chExt cx="4040453" cy="1359480"/>
          </a:xfrm>
        </p:grpSpPr>
        <p:sp>
          <p:nvSpPr>
            <p:cNvPr id="316" name="Google Shape;316;g3220fd27c11_5_186"/>
            <p:cNvSpPr/>
            <p:nvPr/>
          </p:nvSpPr>
          <p:spPr>
            <a:xfrm>
              <a:off x="309197" y="2023148"/>
              <a:ext cx="3989704" cy="201930"/>
            </a:xfrm>
            <a:custGeom>
              <a:rect b="b" l="l" r="r" t="t"/>
              <a:pathLst>
                <a:path extrusionOk="0" h="201930" w="3989704">
                  <a:moveTo>
                    <a:pt x="3938852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201471"/>
                  </a:lnTo>
                  <a:lnTo>
                    <a:pt x="3989652" y="201471"/>
                  </a:lnTo>
                  <a:lnTo>
                    <a:pt x="3989652" y="50800"/>
                  </a:lnTo>
                  <a:lnTo>
                    <a:pt x="3985644" y="31075"/>
                  </a:lnTo>
                  <a:lnTo>
                    <a:pt x="3974729" y="14922"/>
                  </a:lnTo>
                  <a:lnTo>
                    <a:pt x="3958576" y="4008"/>
                  </a:lnTo>
                  <a:lnTo>
                    <a:pt x="3938852" y="0"/>
                  </a:lnTo>
                  <a:close/>
                </a:path>
              </a:pathLst>
            </a:custGeom>
            <a:solidFill>
              <a:srgbClr val="005F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17" name="Google Shape;317;g3220fd27c11_5_18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09197" y="2211965"/>
              <a:ext cx="3989651" cy="506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8" name="Google Shape;318;g3220fd27c11_5_18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359998" y="3281027"/>
              <a:ext cx="101600" cy="101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9" name="Google Shape;319;g3220fd27c11_5_186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410798" y="3268327"/>
              <a:ext cx="3938852" cy="1143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0" name="Google Shape;320;g3220fd27c11_5_186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4298849" y="2067371"/>
              <a:ext cx="50800" cy="121365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1" name="Google Shape;321;g3220fd27c11_5_186"/>
            <p:cNvSpPr/>
            <p:nvPr/>
          </p:nvSpPr>
          <p:spPr>
            <a:xfrm>
              <a:off x="309197" y="2256237"/>
              <a:ext cx="3989704" cy="1075689"/>
            </a:xfrm>
            <a:custGeom>
              <a:rect b="b" l="l" r="r" t="t"/>
              <a:pathLst>
                <a:path extrusionOk="0" h="1075689" w="3989704">
                  <a:moveTo>
                    <a:pt x="3989652" y="0"/>
                  </a:moveTo>
                  <a:lnTo>
                    <a:pt x="0" y="0"/>
                  </a:lnTo>
                  <a:lnTo>
                    <a:pt x="0" y="1024790"/>
                  </a:lnTo>
                  <a:lnTo>
                    <a:pt x="4008" y="1044514"/>
                  </a:lnTo>
                  <a:lnTo>
                    <a:pt x="14922" y="1060667"/>
                  </a:lnTo>
                  <a:lnTo>
                    <a:pt x="31075" y="1071582"/>
                  </a:lnTo>
                  <a:lnTo>
                    <a:pt x="50800" y="1075590"/>
                  </a:lnTo>
                  <a:lnTo>
                    <a:pt x="3938852" y="1075590"/>
                  </a:lnTo>
                  <a:lnTo>
                    <a:pt x="3958576" y="1071582"/>
                  </a:lnTo>
                  <a:lnTo>
                    <a:pt x="3974729" y="1060667"/>
                  </a:lnTo>
                  <a:lnTo>
                    <a:pt x="3985644" y="1044514"/>
                  </a:lnTo>
                  <a:lnTo>
                    <a:pt x="3989652" y="1024790"/>
                  </a:lnTo>
                  <a:lnTo>
                    <a:pt x="3989652" y="0"/>
                  </a:lnTo>
                  <a:close/>
                </a:path>
              </a:pathLst>
            </a:custGeom>
            <a:solidFill>
              <a:srgbClr val="E5EF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" name="Google Shape;322;g3220fd27c11_5_186"/>
            <p:cNvSpPr/>
            <p:nvPr/>
          </p:nvSpPr>
          <p:spPr>
            <a:xfrm>
              <a:off x="4298849" y="2105471"/>
              <a:ext cx="0" cy="1195070"/>
            </a:xfrm>
            <a:custGeom>
              <a:rect b="b" l="l" r="r" t="t"/>
              <a:pathLst>
                <a:path extrusionOk="0" h="1195070" w="120000">
                  <a:moveTo>
                    <a:pt x="0" y="1194605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7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" name="Google Shape;323;g3220fd27c11_5_186"/>
            <p:cNvSpPr/>
            <p:nvPr/>
          </p:nvSpPr>
          <p:spPr>
            <a:xfrm>
              <a:off x="4298849" y="2092771"/>
              <a:ext cx="0" cy="12700"/>
            </a:xfrm>
            <a:custGeom>
              <a:rect b="b" l="l" r="r" t="t"/>
              <a:pathLst>
                <a:path extrusionOk="0" h="12700" w="1200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AFAFA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" name="Google Shape;324;g3220fd27c11_5_186"/>
            <p:cNvSpPr/>
            <p:nvPr/>
          </p:nvSpPr>
          <p:spPr>
            <a:xfrm>
              <a:off x="4298849" y="2080071"/>
              <a:ext cx="0" cy="12700"/>
            </a:xfrm>
            <a:custGeom>
              <a:rect b="b" l="l" r="r" t="t"/>
              <a:pathLst>
                <a:path extrusionOk="0" h="12700" w="1200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CECEC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" name="Google Shape;325;g3220fd27c11_5_186"/>
            <p:cNvSpPr/>
            <p:nvPr/>
          </p:nvSpPr>
          <p:spPr>
            <a:xfrm>
              <a:off x="4298849" y="2067371"/>
              <a:ext cx="0" cy="12700"/>
            </a:xfrm>
            <a:custGeom>
              <a:rect b="b" l="l" r="r" t="t"/>
              <a:pathLst>
                <a:path extrusionOk="0" h="12700" w="1200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26" name="Google Shape;326;g3220fd27c11_5_186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359997" y="2281534"/>
              <a:ext cx="896093" cy="100586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27" name="Google Shape;327;g3220fd27c11_5_186"/>
          <p:cNvSpPr txBox="1"/>
          <p:nvPr/>
        </p:nvSpPr>
        <p:spPr>
          <a:xfrm>
            <a:off x="653990" y="444425"/>
            <a:ext cx="4069800" cy="16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75">
            <a:spAutoFit/>
          </a:bodyPr>
          <a:lstStyle/>
          <a:p>
            <a:pPr indent="0" lvl="0" marL="12700" marR="5080" rtl="0" algn="l">
              <a:lnSpc>
                <a:spcPct val="102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5080" rtl="0" algn="l">
              <a:lnSpc>
                <a:spcPct val="102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1255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Example (Directed graph)</a:t>
            </a:r>
            <a:endParaRPr b="0" i="0" sz="11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623570" marR="0" rtl="0" algn="ctr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sng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r>
              <a:rPr b="0" i="1" lang="en-US" sz="900" u="sng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	b	c	d	e </a:t>
            </a:r>
            <a:endParaRPr b="0" i="0" sz="9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622935" marR="0" rtl="0" algn="ctr">
              <a:lnSpc>
                <a:spcPct val="100000"/>
              </a:lnSpc>
              <a:spcBef>
                <a:spcPts val="55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1" lang="en-US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	</a:t>
            </a:r>
            <a:r>
              <a:rPr b="0" i="0" lang="en-US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0	1	0	1	0</a:t>
            </a:r>
            <a:endParaRPr b="0" i="0" sz="9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622935" marR="0" rtl="0" algn="ctr">
              <a:lnSpc>
                <a:spcPct val="100000"/>
              </a:lnSpc>
              <a:spcBef>
                <a:spcPts val="15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1" lang="en-US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	</a:t>
            </a:r>
            <a:r>
              <a:rPr b="0" i="0" lang="en-US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0	0	1	0	1</a:t>
            </a:r>
            <a:endParaRPr b="0" i="0" sz="9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622935" marR="0" rtl="0" algn="ctr">
              <a:lnSpc>
                <a:spcPct val="100000"/>
              </a:lnSpc>
              <a:spcBef>
                <a:spcPts val="15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1" lang="en-US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	</a:t>
            </a:r>
            <a:r>
              <a:rPr b="0" i="0" lang="en-US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0	0	0	0	0</a:t>
            </a:r>
            <a:endParaRPr b="0" i="0" sz="9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622935" marR="0" rtl="0" algn="ctr">
              <a:lnSpc>
                <a:spcPct val="100000"/>
              </a:lnSpc>
              <a:spcBef>
                <a:spcPts val="2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1" lang="en-US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	</a:t>
            </a:r>
            <a:r>
              <a:rPr b="0" i="0" lang="en-US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0	1	0	0	1</a:t>
            </a:r>
            <a:endParaRPr b="0" i="0" sz="9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622935" marR="0" rtl="0" algn="ctr">
              <a:lnSpc>
                <a:spcPct val="100000"/>
              </a:lnSpc>
              <a:spcBef>
                <a:spcPts val="15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1" lang="en-US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	</a:t>
            </a:r>
            <a:r>
              <a:rPr b="0" i="0" lang="en-US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0	0	1	0	0</a:t>
            </a:r>
            <a:endParaRPr b="0" i="0" sz="9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8"/>
          <p:cNvSpPr txBox="1"/>
          <p:nvPr>
            <p:ph type="title"/>
          </p:nvPr>
        </p:nvSpPr>
        <p:spPr>
          <a:xfrm>
            <a:off x="237925" y="161025"/>
            <a:ext cx="51114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Adjacency matrix for directed and undirected graph</a:t>
            </a:r>
            <a:endParaRPr/>
          </a:p>
        </p:txBody>
      </p:sp>
      <p:pic>
        <p:nvPicPr>
          <p:cNvPr id="333" name="Google Shape;333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3077" y="553931"/>
            <a:ext cx="979932" cy="662939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8"/>
          <p:cNvSpPr txBox="1"/>
          <p:nvPr/>
        </p:nvSpPr>
        <p:spPr>
          <a:xfrm>
            <a:off x="109825" y="2657150"/>
            <a:ext cx="5037300" cy="1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38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Image sources:</a:t>
            </a:r>
            <a:endParaRPr b="0" baseline="30000" i="0" sz="7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35" name="Google Shape;335;p8"/>
          <p:cNvSpPr/>
          <p:nvPr/>
        </p:nvSpPr>
        <p:spPr>
          <a:xfrm>
            <a:off x="139445" y="2929889"/>
            <a:ext cx="1828800" cy="0"/>
          </a:xfrm>
          <a:custGeom>
            <a:rect b="b" l="l" r="r" t="t"/>
            <a:pathLst>
              <a:path extrusionOk="0" h="120000" w="1828800">
                <a:moveTo>
                  <a:pt x="0" y="0"/>
                </a:moveTo>
                <a:lnTo>
                  <a:pt x="1828800" y="0"/>
                </a:lnTo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" name="Google Shape;336;p8"/>
          <p:cNvSpPr txBox="1"/>
          <p:nvPr/>
        </p:nvSpPr>
        <p:spPr>
          <a:xfrm>
            <a:off x="130241" y="2809295"/>
            <a:ext cx="4506600" cy="1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38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baseline="30000" i="0" lang="en-US" sz="7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1</a:t>
            </a:r>
            <a:r>
              <a:rPr b="0" i="0" lang="en-US" sz="7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Cormen, Leiserson, Rivest, Stein. Introduction to Algorithms, 3rd edition, MIT Press, 2009</a:t>
            </a:r>
            <a:endParaRPr b="0" i="0" sz="7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337" name="Google Shape;337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69747" y="1335281"/>
            <a:ext cx="926591" cy="940307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8"/>
          <p:cNvSpPr txBox="1"/>
          <p:nvPr/>
        </p:nvSpPr>
        <p:spPr>
          <a:xfrm>
            <a:off x="130251" y="3106281"/>
            <a:ext cx="983615" cy="1174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sng" cap="none" strike="noStrike">
                <a:solidFill>
                  <a:srgbClr val="0000FF"/>
                </a:solidFill>
                <a:latin typeface="Tahoma"/>
                <a:ea typeface="Tahoma"/>
                <a:cs typeface="Tahoma"/>
                <a:sym typeface="Tahoma"/>
              </a:rPr>
              <a:t>Graph representation Ch 22.1</a:t>
            </a:r>
            <a:endParaRPr b="0" i="0" sz="6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339" name="Google Shape;339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155630" y="588638"/>
            <a:ext cx="1266444" cy="670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180871" y="1411818"/>
            <a:ext cx="1100328" cy="10927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3220fd27c11_5_208"/>
          <p:cNvSpPr txBox="1"/>
          <p:nvPr>
            <p:ph type="title"/>
          </p:nvPr>
        </p:nvSpPr>
        <p:spPr>
          <a:xfrm>
            <a:off x="617600" y="176350"/>
            <a:ext cx="48900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Weighted Directed Graph: Adjacency Matrix</a:t>
            </a:r>
            <a:endParaRPr/>
          </a:p>
        </p:txBody>
      </p:sp>
      <p:sp>
        <p:nvSpPr>
          <p:cNvPr id="346" name="Google Shape;346;g3220fd27c11_5_208"/>
          <p:cNvSpPr/>
          <p:nvPr/>
        </p:nvSpPr>
        <p:spPr>
          <a:xfrm>
            <a:off x="139445" y="2929889"/>
            <a:ext cx="1828800" cy="0"/>
          </a:xfrm>
          <a:custGeom>
            <a:rect b="b" l="l" r="r" t="t"/>
            <a:pathLst>
              <a:path extrusionOk="0" h="120000" w="1828800">
                <a:moveTo>
                  <a:pt x="0" y="0"/>
                </a:moveTo>
                <a:lnTo>
                  <a:pt x="1828800" y="0"/>
                </a:lnTo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7" name="Google Shape;347;g3220fd27c11_5_208"/>
          <p:cNvSpPr txBox="1"/>
          <p:nvPr/>
        </p:nvSpPr>
        <p:spPr>
          <a:xfrm>
            <a:off x="130251" y="3106281"/>
            <a:ext cx="983700" cy="1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sng" cap="none" strike="noStrike">
                <a:solidFill>
                  <a:srgbClr val="0000FF"/>
                </a:solidFill>
                <a:latin typeface="Tahoma"/>
                <a:ea typeface="Tahoma"/>
                <a:cs typeface="Tahoma"/>
                <a:sym typeface="Tahoma"/>
              </a:rPr>
              <a:t>Graph representation Ch 22.1</a:t>
            </a:r>
            <a:endParaRPr b="0" i="0" sz="6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348" name="Google Shape;348;g3220fd27c11_5_20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5773" y="1064601"/>
            <a:ext cx="4184626" cy="2015425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g3220fd27c11_5_208"/>
          <p:cNvSpPr txBox="1"/>
          <p:nvPr/>
        </p:nvSpPr>
        <p:spPr>
          <a:xfrm>
            <a:off x="437900" y="496125"/>
            <a:ext cx="4890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Edge Weights</a:t>
            </a: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Represented by non-zero values in the matrix.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For an edge with weight w, write w in A[i][j] (undirected: also A[j][i]).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10"/>
          <p:cNvSpPr txBox="1"/>
          <p:nvPr>
            <p:ph type="title"/>
          </p:nvPr>
        </p:nvSpPr>
        <p:spPr>
          <a:xfrm>
            <a:off x="640767" y="271608"/>
            <a:ext cx="42309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95059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Adjacency matrix - Analysis</a:t>
            </a:r>
            <a:endParaRPr/>
          </a:p>
        </p:txBody>
      </p:sp>
      <p:sp>
        <p:nvSpPr>
          <p:cNvPr id="355" name="Google Shape;355;p10"/>
          <p:cNvSpPr txBox="1"/>
          <p:nvPr/>
        </p:nvSpPr>
        <p:spPr>
          <a:xfrm>
            <a:off x="130250" y="3106275"/>
            <a:ext cx="1143000" cy="1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sng" cap="none" strike="noStrike">
                <a:solidFill>
                  <a:srgbClr val="0000FF"/>
                </a:solidFill>
                <a:latin typeface="Tahoma"/>
                <a:ea typeface="Tahoma"/>
                <a:cs typeface="Tahoma"/>
                <a:sym typeface="Tahoma"/>
              </a:rPr>
              <a:t>Graph representation Ch 22.1</a:t>
            </a:r>
            <a:endParaRPr b="0" i="0" sz="6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56" name="Google Shape;356;p10"/>
          <p:cNvSpPr txBox="1"/>
          <p:nvPr/>
        </p:nvSpPr>
        <p:spPr>
          <a:xfrm>
            <a:off x="416150" y="492475"/>
            <a:ext cx="4933500" cy="225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Adjacency matrix for N vertices takes N×N entries.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b="1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Space Complexity/Required</a:t>
            </a: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O(N^2) or O</a:t>
            </a:r>
            <a:r>
              <a:rPr b="0" i="0" lang="en-US" sz="1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(</a:t>
            </a:r>
            <a:r>
              <a:rPr b="0" i="1" lang="en-US" sz="12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V </a:t>
            </a:r>
            <a:r>
              <a:rPr b="0" baseline="30000" i="0" lang="en-US" sz="1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2</a:t>
            </a:r>
            <a:r>
              <a:rPr b="0" i="0" lang="en-US" sz="1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)</a:t>
            </a:r>
            <a:endParaRPr b="0" i="0" sz="12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29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ahoma"/>
              <a:buChar char="●"/>
            </a:pPr>
            <a:r>
              <a:rPr b="0" i="0" lang="en-US" sz="1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Time to list all vertices adjacent to </a:t>
            </a:r>
            <a:r>
              <a:rPr b="0" i="1" lang="en-US" sz="12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u </a:t>
            </a:r>
            <a:r>
              <a:rPr b="0" i="0" lang="en-US" sz="1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: </a:t>
            </a:r>
            <a:r>
              <a:rPr b="0" i="1" lang="en-US" sz="1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θ</a:t>
            </a:r>
            <a:r>
              <a:rPr b="0" i="0" lang="en-US" sz="1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(</a:t>
            </a:r>
            <a:r>
              <a:rPr b="0" i="1" lang="en-US" sz="12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V </a:t>
            </a:r>
            <a:r>
              <a:rPr b="0" i="0" lang="en-US" sz="1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)</a:t>
            </a:r>
            <a:br>
              <a:rPr b="0" i="0" lang="en-US" sz="1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br>
              <a:rPr b="0" i="0" lang="en-US" sz="1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endParaRPr b="0" i="0" sz="12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984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b="1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Comparison</a:t>
            </a: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Higher space cost than adjacency list.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b="1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Why Use Adjacency Matrix?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○"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Easier for certain computations.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○"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Trade-off: More space for </a:t>
            </a:r>
            <a:r>
              <a:rPr b="0" i="0" lang="en-US" sz="11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faster operations</a:t>
            </a: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4"/>
          <p:cNvSpPr txBox="1"/>
          <p:nvPr>
            <p:ph type="title"/>
          </p:nvPr>
        </p:nvSpPr>
        <p:spPr>
          <a:xfrm>
            <a:off x="145888" y="154250"/>
            <a:ext cx="45858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50812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Adjacency List Representation</a:t>
            </a:r>
            <a:endParaRPr/>
          </a:p>
        </p:txBody>
      </p:sp>
      <p:sp>
        <p:nvSpPr>
          <p:cNvPr id="362" name="Google Shape;362;p4"/>
          <p:cNvSpPr txBox="1"/>
          <p:nvPr/>
        </p:nvSpPr>
        <p:spPr>
          <a:xfrm>
            <a:off x="266450" y="676563"/>
            <a:ext cx="5386800" cy="8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6025">
            <a:spAutoFit/>
          </a:bodyPr>
          <a:lstStyle/>
          <a:p>
            <a: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ahoma"/>
              <a:buChar char="●"/>
            </a:pPr>
            <a:r>
              <a:rPr b="1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Vertices</a:t>
            </a:r>
            <a:r>
              <a:rPr b="0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are represented by indices in an array.</a:t>
            </a:r>
            <a:endParaRPr b="0" i="0" sz="10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ahoma"/>
              <a:buChar char="●"/>
            </a:pPr>
            <a:r>
              <a:rPr b="0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Each entry in the array contains a </a:t>
            </a:r>
            <a:r>
              <a:rPr b="1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linked list</a:t>
            </a:r>
            <a:r>
              <a:rPr b="0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of adjacent vertices.</a:t>
            </a:r>
            <a:endParaRPr b="0" i="0" sz="10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230503" marR="219709" rtl="0" algn="l">
              <a:lnSpc>
                <a:spcPct val="102600"/>
              </a:lnSpc>
              <a:spcBef>
                <a:spcPts val="325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Represent the graph by listing for each vertex </a:t>
            </a:r>
            <a:r>
              <a:rPr b="0" i="1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v</a:t>
            </a:r>
            <a:r>
              <a:rPr b="0" baseline="-25000" i="1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i </a:t>
            </a:r>
            <a:r>
              <a:rPr b="0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its outgoing vertices in a list </a:t>
            </a:r>
            <a:r>
              <a:rPr b="0" i="1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out</a:t>
            </a:r>
            <a:r>
              <a:rPr b="0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(</a:t>
            </a:r>
            <a:r>
              <a:rPr b="0" i="1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v</a:t>
            </a:r>
            <a:r>
              <a:rPr b="0" baseline="-25000" i="1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i </a:t>
            </a:r>
            <a:r>
              <a:rPr b="0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). (Representation can be linked list, or another appropriate structure.)</a:t>
            </a:r>
            <a:endParaRPr b="0" baseline="30000" i="0" sz="10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363" name="Google Shape;36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18619" y="1787550"/>
            <a:ext cx="2307381" cy="798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7475" y="1839838"/>
            <a:ext cx="2792076" cy="693875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p4"/>
          <p:cNvSpPr txBox="1"/>
          <p:nvPr/>
        </p:nvSpPr>
        <p:spPr>
          <a:xfrm>
            <a:off x="213375" y="2855500"/>
            <a:ext cx="4968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7272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Image: </a:t>
            </a:r>
            <a:r>
              <a:rPr b="0" i="0" lang="en-US" sz="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Cormen, Leiserson, Rivest, Stein. Introduction to Algorithms, 3rd edition, MIT Press, 2009</a:t>
            </a:r>
            <a:endParaRPr b="0" i="0" sz="11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5"/>
          <p:cNvSpPr txBox="1"/>
          <p:nvPr/>
        </p:nvSpPr>
        <p:spPr>
          <a:xfrm>
            <a:off x="359525" y="115100"/>
            <a:ext cx="48600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rgbClr val="334669"/>
                </a:solidFill>
                <a:latin typeface="Tahoma"/>
                <a:ea typeface="Tahoma"/>
                <a:cs typeface="Tahoma"/>
                <a:sym typeface="Tahoma"/>
              </a:rPr>
              <a:t>           Adjacency lists for undirected graph</a:t>
            </a:r>
            <a:endParaRPr b="1" i="0" sz="12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371" name="Google Shape;371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2837" y="1359550"/>
            <a:ext cx="3651125" cy="907350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5"/>
          <p:cNvSpPr txBox="1"/>
          <p:nvPr/>
        </p:nvSpPr>
        <p:spPr>
          <a:xfrm>
            <a:off x="212823" y="2736375"/>
            <a:ext cx="660000" cy="1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38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Image:</a:t>
            </a:r>
            <a:r>
              <a:rPr b="0" baseline="30000" i="0" lang="en-US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1</a:t>
            </a:r>
            <a:endParaRPr b="0" baseline="30000" i="0" sz="12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73" name="Google Shape;373;p5"/>
          <p:cNvSpPr/>
          <p:nvPr/>
        </p:nvSpPr>
        <p:spPr>
          <a:xfrm>
            <a:off x="139445" y="2929889"/>
            <a:ext cx="1828800" cy="0"/>
          </a:xfrm>
          <a:custGeom>
            <a:rect b="b" l="l" r="r" t="t"/>
            <a:pathLst>
              <a:path extrusionOk="0" h="120000" w="1828800">
                <a:moveTo>
                  <a:pt x="0" y="0"/>
                </a:moveTo>
                <a:lnTo>
                  <a:pt x="1828800" y="0"/>
                </a:lnTo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4" name="Google Shape;374;p5"/>
          <p:cNvSpPr txBox="1"/>
          <p:nvPr/>
        </p:nvSpPr>
        <p:spPr>
          <a:xfrm>
            <a:off x="130250" y="2933775"/>
            <a:ext cx="5395500" cy="28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775">
            <a:spAutoFit/>
          </a:bodyPr>
          <a:lstStyle/>
          <a:p>
            <a:pPr indent="0" lvl="0" marL="17272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baseline="30000" i="0" lang="en-US" sz="9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1</a:t>
            </a:r>
            <a:r>
              <a:rPr b="0" i="0" lang="en-US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Cormen, Leiserson, Rivest, Stein. Introduction to Algorithms, 3rd edition, MIT Press, 2009</a:t>
            </a:r>
            <a:endParaRPr b="0" i="0" sz="9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33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sng" cap="none" strike="noStrike">
                <a:solidFill>
                  <a:srgbClr val="0000FF"/>
                </a:solidFill>
                <a:latin typeface="Tahoma"/>
                <a:ea typeface="Tahoma"/>
                <a:cs typeface="Tahoma"/>
                <a:sym typeface="Tahoma"/>
              </a:rPr>
              <a:t>Graph representation Ch 22.1</a:t>
            </a:r>
            <a:endParaRPr b="0" i="0" sz="6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75" name="Google Shape;375;p5"/>
          <p:cNvSpPr txBox="1"/>
          <p:nvPr/>
        </p:nvSpPr>
        <p:spPr>
          <a:xfrm>
            <a:off x="716675" y="581625"/>
            <a:ext cx="4283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sng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Each edge occurs twice</a:t>
            </a:r>
            <a:br>
              <a:rPr b="1" i="0" lang="en-US" sz="1000" u="sng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b="0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Each vertex’s entry contains the indices of its adjacent vertices.</a:t>
            </a:r>
            <a:endParaRPr b="0" i="0" sz="10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3534be74e08_0_47"/>
          <p:cNvSpPr txBox="1"/>
          <p:nvPr/>
        </p:nvSpPr>
        <p:spPr>
          <a:xfrm>
            <a:off x="359525" y="115100"/>
            <a:ext cx="48600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rgbClr val="334669"/>
                </a:solidFill>
                <a:latin typeface="Tahoma"/>
                <a:ea typeface="Tahoma"/>
                <a:cs typeface="Tahoma"/>
                <a:sym typeface="Tahoma"/>
              </a:rPr>
              <a:t>           Adjacency lists for undirected graph</a:t>
            </a:r>
            <a:endParaRPr b="1" i="0" sz="12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81" name="Google Shape;381;g3534be74e08_0_47"/>
          <p:cNvSpPr/>
          <p:nvPr/>
        </p:nvSpPr>
        <p:spPr>
          <a:xfrm>
            <a:off x="139445" y="2929889"/>
            <a:ext cx="1828800" cy="0"/>
          </a:xfrm>
          <a:custGeom>
            <a:rect b="b" l="l" r="r" t="t"/>
            <a:pathLst>
              <a:path extrusionOk="0" h="120000" w="1828800">
                <a:moveTo>
                  <a:pt x="0" y="0"/>
                </a:moveTo>
                <a:lnTo>
                  <a:pt x="1828800" y="0"/>
                </a:lnTo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Google Shape;382;g3534be74e08_0_47"/>
          <p:cNvSpPr txBox="1"/>
          <p:nvPr/>
        </p:nvSpPr>
        <p:spPr>
          <a:xfrm>
            <a:off x="716675" y="581625"/>
            <a:ext cx="4283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Each edge occurs twice</a:t>
            </a:r>
            <a:br>
              <a:rPr b="1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b="0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Each vertex’s entry contains the indices of its adjacent vertices.</a:t>
            </a:r>
            <a:endParaRPr b="0" i="0" sz="10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383" name="Google Shape;383;g3534be74e08_0_47" title="graph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9525" y="1074225"/>
            <a:ext cx="1994576" cy="1590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g3534be74e08_0_47" title="graph2.png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24525" y="1074225"/>
            <a:ext cx="963082" cy="1855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3220fd27c11_5_351"/>
          <p:cNvSpPr txBox="1"/>
          <p:nvPr/>
        </p:nvSpPr>
        <p:spPr>
          <a:xfrm>
            <a:off x="359525" y="115100"/>
            <a:ext cx="48600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rgbClr val="334669"/>
                </a:solidFill>
                <a:latin typeface="Tahoma"/>
                <a:ea typeface="Tahoma"/>
                <a:cs typeface="Tahoma"/>
                <a:sym typeface="Tahoma"/>
              </a:rPr>
              <a:t>           Adjacency lists for undirected graph</a:t>
            </a:r>
            <a:endParaRPr b="1" i="0" sz="12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90" name="Google Shape;390;g3220fd27c11_5_351"/>
          <p:cNvSpPr/>
          <p:nvPr/>
        </p:nvSpPr>
        <p:spPr>
          <a:xfrm>
            <a:off x="139445" y="2929889"/>
            <a:ext cx="1828800" cy="0"/>
          </a:xfrm>
          <a:custGeom>
            <a:rect b="b" l="l" r="r" t="t"/>
            <a:pathLst>
              <a:path extrusionOk="0" h="120000" w="1828800">
                <a:moveTo>
                  <a:pt x="0" y="0"/>
                </a:moveTo>
                <a:lnTo>
                  <a:pt x="1828800" y="0"/>
                </a:lnTo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1" name="Google Shape;391;g3220fd27c11_5_351"/>
          <p:cNvSpPr txBox="1"/>
          <p:nvPr/>
        </p:nvSpPr>
        <p:spPr>
          <a:xfrm>
            <a:off x="716675" y="581625"/>
            <a:ext cx="4283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Each edge occurs twice</a:t>
            </a:r>
            <a:br>
              <a:rPr b="1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b="0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Each vertex’s entry contains the indices of its adjacent vertices.</a:t>
            </a:r>
            <a:endParaRPr b="0" i="0" sz="10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392" name="Google Shape;392;g3220fd27c11_5_3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5250" y="1139875"/>
            <a:ext cx="3847801" cy="1642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3220fd27c11_4_44"/>
          <p:cNvSpPr txBox="1"/>
          <p:nvPr>
            <p:ph type="title"/>
          </p:nvPr>
        </p:nvSpPr>
        <p:spPr>
          <a:xfrm>
            <a:off x="257642" y="145433"/>
            <a:ext cx="42309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752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Examples of graphs</a:t>
            </a:r>
            <a:endParaRPr/>
          </a:p>
        </p:txBody>
      </p:sp>
      <p:sp>
        <p:nvSpPr>
          <p:cNvPr id="62" name="Google Shape;62;g3220fd27c11_4_44"/>
          <p:cNvSpPr txBox="1"/>
          <p:nvPr/>
        </p:nvSpPr>
        <p:spPr>
          <a:xfrm>
            <a:off x="133300" y="419925"/>
            <a:ext cx="5349600" cy="13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789305" lvl="0" marL="801370" marR="5080" rtl="0" algn="l">
              <a:lnSpc>
                <a:spcPct val="102600"/>
              </a:lnSpc>
              <a:spcBef>
                <a:spcPts val="295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3333B2"/>
                </a:solidFill>
                <a:latin typeface="Calibri"/>
                <a:ea typeface="Calibri"/>
                <a:cs typeface="Calibri"/>
                <a:sym typeface="Calibri"/>
              </a:rPr>
              <a:t>Transportation Networks </a:t>
            </a:r>
            <a:r>
              <a:rPr b="0" i="0" lang="en-US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(e.g., road maps, flight routes)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789305" lvl="0" marL="801370" marR="5080" rtl="0" algn="l">
              <a:lnSpc>
                <a:spcPct val="102600"/>
              </a:lnSpc>
              <a:spcBef>
                <a:spcPts val="295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3333B2"/>
                </a:solidFill>
                <a:latin typeface="Calibri"/>
                <a:ea typeface="Calibri"/>
                <a:cs typeface="Calibri"/>
                <a:sym typeface="Calibri"/>
              </a:rPr>
              <a:t>Communication Networks </a:t>
            </a:r>
            <a:r>
              <a:rPr b="0" i="0" lang="en-US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(e.g., the internet, telecommunication systems)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789305" lvl="0" marL="801370" marR="5080" rtl="0" algn="l">
              <a:lnSpc>
                <a:spcPct val="102600"/>
              </a:lnSpc>
              <a:spcBef>
                <a:spcPts val="295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3333B2"/>
                </a:solidFill>
                <a:latin typeface="Calibri"/>
                <a:ea typeface="Calibri"/>
                <a:cs typeface="Calibri"/>
                <a:sym typeface="Calibri"/>
              </a:rPr>
              <a:t>Information Networks </a:t>
            </a:r>
            <a:r>
              <a:rPr b="0" i="0" lang="en-US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(e.g., citation graphs, knowledge graphs, protein structure)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065" marR="5080" rtl="0" algn="l">
              <a:lnSpc>
                <a:spcPct val="102600"/>
              </a:lnSpc>
              <a:spcBef>
                <a:spcPts val="295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789305" lvl="0" marL="801370" marR="5080" rtl="0" algn="l">
              <a:lnSpc>
                <a:spcPct val="102600"/>
              </a:lnSpc>
              <a:spcBef>
                <a:spcPts val="295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3333B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30480" rtl="0" algn="l">
              <a:lnSpc>
                <a:spcPct val="86250"/>
              </a:lnSpc>
              <a:spcBef>
                <a:spcPts val="195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1" i="0" sz="10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63" name="Google Shape;63;g3220fd27c11_4_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2950" y="1278050"/>
            <a:ext cx="1532427" cy="1475174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g3220fd27c11_4_44"/>
          <p:cNvSpPr txBox="1"/>
          <p:nvPr/>
        </p:nvSpPr>
        <p:spPr>
          <a:xfrm>
            <a:off x="100300" y="2753225"/>
            <a:ext cx="5382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Image source3:</a:t>
            </a:r>
            <a:r>
              <a:rPr b="0" i="0" lang="en-US" sz="600" u="none" cap="none" strike="noStrike">
                <a:solidFill>
                  <a:schemeClr val="dk1"/>
                </a:solidFill>
                <a:uFill>
                  <a:noFill/>
                </a:u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b="0" i="0" lang="en-US" sz="600" u="sng" cap="none" strike="noStrike">
                <a:solidFill>
                  <a:srgbClr val="1155CC"/>
                </a:solidFill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https://www.researchgate.net/figure/An-example-of-road-network-extraction-and-graph-representation_fig12_279263325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Image source5:</a:t>
            </a:r>
            <a:r>
              <a:rPr b="0" i="0" lang="en-US" sz="600" u="none" cap="none" strike="noStrike">
                <a:solidFill>
                  <a:schemeClr val="dk1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b="0" i="0" lang="en-US" sz="600" u="sng" cap="none" strike="noStrike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https://www.researchgate.net/figure/2-A-graph-visualisation-of-the-topology-of-network-connections-of-the-core-of-the_fig2_239550496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Image source7: https://www.semrush.com/blog/knowledge-graph/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5" name="Google Shape;65;g3220fd27c11_4_4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969600" y="1334475"/>
            <a:ext cx="1532571" cy="1362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g3220fd27c11_4_4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716400" y="1233213"/>
            <a:ext cx="1590872" cy="1437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3220fd27c11_5_298"/>
          <p:cNvSpPr txBox="1"/>
          <p:nvPr/>
        </p:nvSpPr>
        <p:spPr>
          <a:xfrm>
            <a:off x="359525" y="115100"/>
            <a:ext cx="48600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rgbClr val="334669"/>
                </a:solidFill>
                <a:latin typeface="Tahoma"/>
                <a:ea typeface="Tahoma"/>
                <a:cs typeface="Tahoma"/>
                <a:sym typeface="Tahoma"/>
              </a:rPr>
              <a:t>           Adjacency lists for undirected graph</a:t>
            </a:r>
            <a:endParaRPr b="1" i="0" sz="12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98" name="Google Shape;398;g3220fd27c11_5_298"/>
          <p:cNvSpPr/>
          <p:nvPr/>
        </p:nvSpPr>
        <p:spPr>
          <a:xfrm>
            <a:off x="139445" y="2929889"/>
            <a:ext cx="1828800" cy="0"/>
          </a:xfrm>
          <a:custGeom>
            <a:rect b="b" l="l" r="r" t="t"/>
            <a:pathLst>
              <a:path extrusionOk="0" h="120000" w="1828800">
                <a:moveTo>
                  <a:pt x="0" y="0"/>
                </a:moveTo>
                <a:lnTo>
                  <a:pt x="1828800" y="0"/>
                </a:lnTo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9" name="Google Shape;399;g3220fd27c11_5_29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5000" y="2127175"/>
            <a:ext cx="4233600" cy="1122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g3220fd27c11_5_298" title="undirected.png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91200" y="389600"/>
            <a:ext cx="3601200" cy="173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6"/>
          <p:cNvSpPr txBox="1"/>
          <p:nvPr>
            <p:ph type="ctrTitle"/>
          </p:nvPr>
        </p:nvSpPr>
        <p:spPr>
          <a:xfrm>
            <a:off x="1434851" y="161025"/>
            <a:ext cx="32856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Adjacency lists for directed graph</a:t>
            </a:r>
            <a:endParaRPr/>
          </a:p>
        </p:txBody>
      </p:sp>
      <p:sp>
        <p:nvSpPr>
          <p:cNvPr id="406" name="Google Shape;406;p6"/>
          <p:cNvSpPr txBox="1"/>
          <p:nvPr/>
        </p:nvSpPr>
        <p:spPr>
          <a:xfrm>
            <a:off x="492301" y="805775"/>
            <a:ext cx="4319100" cy="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000" u="sng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Each edge occurs once</a:t>
            </a:r>
            <a:br>
              <a:rPr b="1" i="0" lang="en-US" sz="10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b="0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Edges are only listed for the source vertex </a:t>
            </a:r>
            <a:r>
              <a:rPr b="0" i="0" lang="en-US" sz="1000" u="sng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(</a:t>
            </a:r>
            <a:r>
              <a:rPr b="1" i="0" lang="en-US" sz="1000" u="sng" cap="none" strike="noStrike">
                <a:solidFill>
                  <a:srgbClr val="0000FF"/>
                </a:solidFill>
                <a:latin typeface="Tahoma"/>
                <a:ea typeface="Tahoma"/>
                <a:cs typeface="Tahoma"/>
                <a:sym typeface="Tahoma"/>
              </a:rPr>
              <a:t>outgoing),</a:t>
            </a:r>
            <a:r>
              <a:rPr b="0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not the destination.</a:t>
            </a:r>
            <a:endParaRPr b="0" i="0" sz="10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0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407" name="Google Shape;407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31150" y="1335525"/>
            <a:ext cx="3517101" cy="1217100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6"/>
          <p:cNvSpPr/>
          <p:nvPr/>
        </p:nvSpPr>
        <p:spPr>
          <a:xfrm>
            <a:off x="139445" y="2929889"/>
            <a:ext cx="1828800" cy="0"/>
          </a:xfrm>
          <a:custGeom>
            <a:rect b="b" l="l" r="r" t="t"/>
            <a:pathLst>
              <a:path extrusionOk="0" h="120000" w="1828800">
                <a:moveTo>
                  <a:pt x="0" y="0"/>
                </a:moveTo>
                <a:lnTo>
                  <a:pt x="1828800" y="0"/>
                </a:lnTo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p6"/>
          <p:cNvSpPr txBox="1"/>
          <p:nvPr>
            <p:ph idx="1" type="subTitle"/>
          </p:nvPr>
        </p:nvSpPr>
        <p:spPr>
          <a:xfrm>
            <a:off x="66477" y="2731300"/>
            <a:ext cx="5551200" cy="3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50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Image:</a:t>
            </a:r>
            <a:endParaRPr baseline="30000" sz="1200"/>
          </a:p>
          <a:p>
            <a:pPr indent="0" lvl="0" marL="21526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aseline="30000" lang="en-US" sz="900"/>
              <a:t>2</a:t>
            </a:r>
            <a:r>
              <a:rPr lang="en-US" sz="900">
                <a:latin typeface="Helvetica Neue"/>
                <a:ea typeface="Helvetica Neue"/>
                <a:cs typeface="Helvetica Neue"/>
                <a:sym typeface="Helvetica Neue"/>
              </a:rPr>
              <a:t>Cormen, Leiserson, Rivest, Stein. Introduction to Algorithms, 3rd edition, MIT Press, 2009</a:t>
            </a:r>
            <a:endParaRPr sz="9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10" name="Google Shape;410;p6"/>
          <p:cNvSpPr txBox="1"/>
          <p:nvPr/>
        </p:nvSpPr>
        <p:spPr>
          <a:xfrm>
            <a:off x="130251" y="3106281"/>
            <a:ext cx="983615" cy="1174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sng" cap="none" strike="noStrike">
                <a:solidFill>
                  <a:srgbClr val="0000FF"/>
                </a:solidFill>
                <a:latin typeface="Tahoma"/>
                <a:ea typeface="Tahoma"/>
                <a:cs typeface="Tahoma"/>
                <a:sym typeface="Tahoma"/>
              </a:rPr>
              <a:t>Graph representation Ch 22.1</a:t>
            </a:r>
            <a:endParaRPr b="0" i="0" sz="6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3220fd27c11_5_363"/>
          <p:cNvSpPr txBox="1"/>
          <p:nvPr>
            <p:ph type="ctrTitle"/>
          </p:nvPr>
        </p:nvSpPr>
        <p:spPr>
          <a:xfrm>
            <a:off x="1434851" y="161025"/>
            <a:ext cx="32856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Adjacency lists for directed graph</a:t>
            </a:r>
            <a:endParaRPr/>
          </a:p>
        </p:txBody>
      </p:sp>
      <p:sp>
        <p:nvSpPr>
          <p:cNvPr id="416" name="Google Shape;416;g3220fd27c11_5_363"/>
          <p:cNvSpPr txBox="1"/>
          <p:nvPr/>
        </p:nvSpPr>
        <p:spPr>
          <a:xfrm>
            <a:off x="487201" y="661525"/>
            <a:ext cx="4319100" cy="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0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Each edge occurs once</a:t>
            </a:r>
            <a:br>
              <a:rPr b="1" i="0" lang="en-US" sz="10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b="0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Edges are only listed for the source vertex (</a:t>
            </a:r>
            <a:r>
              <a:rPr b="1" i="0" lang="en-US" sz="1000" u="none" cap="none" strike="noStrike">
                <a:solidFill>
                  <a:srgbClr val="0000FF"/>
                </a:solidFill>
                <a:latin typeface="Tahoma"/>
                <a:ea typeface="Tahoma"/>
                <a:cs typeface="Tahoma"/>
                <a:sym typeface="Tahoma"/>
              </a:rPr>
              <a:t>outgoing),</a:t>
            </a:r>
            <a:r>
              <a:rPr b="0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not the destination.</a:t>
            </a:r>
            <a:endParaRPr b="0" i="0" sz="10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0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17" name="Google Shape;417;g3220fd27c11_5_363"/>
          <p:cNvSpPr/>
          <p:nvPr/>
        </p:nvSpPr>
        <p:spPr>
          <a:xfrm>
            <a:off x="139445" y="2929889"/>
            <a:ext cx="1828800" cy="0"/>
          </a:xfrm>
          <a:custGeom>
            <a:rect b="b" l="l" r="r" t="t"/>
            <a:pathLst>
              <a:path extrusionOk="0" h="120000" w="1828800">
                <a:moveTo>
                  <a:pt x="0" y="0"/>
                </a:moveTo>
                <a:lnTo>
                  <a:pt x="1828800" y="0"/>
                </a:lnTo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8" name="Google Shape;418;g3220fd27c11_5_3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34850" y="1203175"/>
            <a:ext cx="2592658" cy="1659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3220fd27c11_5_311"/>
          <p:cNvSpPr txBox="1"/>
          <p:nvPr>
            <p:ph type="ctrTitle"/>
          </p:nvPr>
        </p:nvSpPr>
        <p:spPr>
          <a:xfrm>
            <a:off x="1434851" y="161025"/>
            <a:ext cx="32856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Adjacency lists for directed graph</a:t>
            </a:r>
            <a:endParaRPr/>
          </a:p>
        </p:txBody>
      </p:sp>
      <p:sp>
        <p:nvSpPr>
          <p:cNvPr id="424" name="Google Shape;424;g3220fd27c11_5_311"/>
          <p:cNvSpPr/>
          <p:nvPr/>
        </p:nvSpPr>
        <p:spPr>
          <a:xfrm>
            <a:off x="139445" y="2929889"/>
            <a:ext cx="1828800" cy="0"/>
          </a:xfrm>
          <a:custGeom>
            <a:rect b="b" l="l" r="r" t="t"/>
            <a:pathLst>
              <a:path extrusionOk="0" h="120000" w="1828800">
                <a:moveTo>
                  <a:pt x="0" y="0"/>
                </a:moveTo>
                <a:lnTo>
                  <a:pt x="1828800" y="0"/>
                </a:lnTo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5" name="Google Shape;425;g3220fd27c11_5_3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1225" y="2210350"/>
            <a:ext cx="4628101" cy="87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g3220fd27c11_5_311" title="directed_graph.png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3025" y="485000"/>
            <a:ext cx="4026690" cy="16758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3220fd27c11_5_334"/>
          <p:cNvSpPr txBox="1"/>
          <p:nvPr>
            <p:ph type="ctrTitle"/>
          </p:nvPr>
        </p:nvSpPr>
        <p:spPr>
          <a:xfrm>
            <a:off x="1076350" y="110825"/>
            <a:ext cx="38784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Adjacency lists for Weighted Graphs</a:t>
            </a:r>
            <a:endParaRPr/>
          </a:p>
        </p:txBody>
      </p:sp>
      <p:sp>
        <p:nvSpPr>
          <p:cNvPr id="432" name="Google Shape;432;g3220fd27c11_5_334"/>
          <p:cNvSpPr txBox="1"/>
          <p:nvPr/>
        </p:nvSpPr>
        <p:spPr>
          <a:xfrm>
            <a:off x="683925" y="385325"/>
            <a:ext cx="4864800" cy="274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-US" sz="9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Often plain array may not be enough for Weighted Graphs</a:t>
            </a:r>
            <a:r>
              <a:rPr b="0" i="0" lang="en-US" sz="9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:</a:t>
            </a:r>
            <a:endParaRPr b="0" i="0" sz="9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8575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ahoma"/>
              <a:buChar char="●"/>
            </a:pPr>
            <a:r>
              <a:rPr b="0" i="0" lang="en-US" sz="9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In weighted graphs, both </a:t>
            </a:r>
            <a:r>
              <a:rPr b="1" i="0" lang="en-US" sz="9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vertices</a:t>
            </a:r>
            <a:r>
              <a:rPr b="0" i="0" lang="en-US" sz="9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and </a:t>
            </a:r>
            <a:r>
              <a:rPr b="1" i="0" lang="en-US" sz="9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edges</a:t>
            </a:r>
            <a:r>
              <a:rPr b="0" i="0" lang="en-US" sz="9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can have associated weights.</a:t>
            </a:r>
            <a:endParaRPr b="0" i="0" sz="9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857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ahoma"/>
              <a:buChar char="●"/>
            </a:pPr>
            <a:r>
              <a:rPr b="0" i="0" lang="en-US" sz="9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 simple array of lists is not sufficient to represent this.</a:t>
            </a:r>
            <a:endParaRPr b="0" i="0" sz="9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857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ahoma"/>
              <a:buChar char="●"/>
            </a:pPr>
            <a:r>
              <a:rPr b="0" i="0" lang="en-US" sz="9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Thus, in few cases, we need special edge class with weight</a:t>
            </a:r>
            <a:endParaRPr b="0" i="0" sz="9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Class Edge {</a:t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	int ep1 (start point / source)</a:t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	int ep2 (end point</a:t>
            </a:r>
            <a:r>
              <a:rPr lang="en-US" sz="900">
                <a:solidFill>
                  <a:schemeClr val="dk1"/>
                </a:solidFill>
              </a:rPr>
              <a:t> / </a:t>
            </a: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destination)</a:t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	</a:t>
            </a:r>
            <a:r>
              <a:rPr lang="en-US" sz="900">
                <a:solidFill>
                  <a:schemeClr val="dk1"/>
                </a:solidFill>
              </a:rPr>
              <a:t>i</a:t>
            </a: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nt weight</a:t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  Edge next</a:t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b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9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-US" sz="9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Edge Class</a:t>
            </a:r>
            <a:r>
              <a:rPr b="0" i="0" lang="en-US" sz="9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:</a:t>
            </a:r>
            <a:endParaRPr b="0" i="0" sz="9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8575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●"/>
            </a:pPr>
            <a:r>
              <a:rPr b="0" i="0" lang="en-US" sz="900" u="none" cap="none" strike="noStrike">
                <a:solidFill>
                  <a:srgbClr val="188038"/>
                </a:solidFill>
                <a:latin typeface="Tahoma"/>
                <a:ea typeface="Tahoma"/>
                <a:cs typeface="Tahoma"/>
                <a:sym typeface="Tahoma"/>
              </a:rPr>
              <a:t>ep1</a:t>
            </a:r>
            <a:r>
              <a:rPr b="0" i="0" lang="en-US" sz="9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and </a:t>
            </a:r>
            <a:r>
              <a:rPr b="0" i="0" lang="en-US" sz="900" u="none" cap="none" strike="noStrike">
                <a:solidFill>
                  <a:srgbClr val="188038"/>
                </a:solidFill>
                <a:latin typeface="Tahoma"/>
                <a:ea typeface="Tahoma"/>
                <a:cs typeface="Tahoma"/>
                <a:sym typeface="Tahoma"/>
              </a:rPr>
              <a:t>ep2</a:t>
            </a:r>
            <a:r>
              <a:rPr b="0" i="0" lang="en-US" sz="9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are the indices of the vertices the edge connects.</a:t>
            </a:r>
            <a:endParaRPr b="0" i="0" sz="9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857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●"/>
            </a:pPr>
            <a:r>
              <a:rPr b="0" i="0" lang="en-US" sz="900" u="none" cap="none" strike="noStrike">
                <a:solidFill>
                  <a:srgbClr val="188038"/>
                </a:solidFill>
                <a:latin typeface="Tahoma"/>
                <a:ea typeface="Tahoma"/>
                <a:cs typeface="Tahoma"/>
                <a:sym typeface="Tahoma"/>
              </a:rPr>
              <a:t>weight</a:t>
            </a:r>
            <a:r>
              <a:rPr b="0" i="0" lang="en-US" sz="9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stores the weight of the edge.</a:t>
            </a:r>
            <a:endParaRPr b="0" i="0" sz="7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32230ee4132_0_0"/>
          <p:cNvSpPr txBox="1"/>
          <p:nvPr>
            <p:ph type="ctrTitle"/>
          </p:nvPr>
        </p:nvSpPr>
        <p:spPr>
          <a:xfrm>
            <a:off x="827600" y="161025"/>
            <a:ext cx="50151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400"/>
              <a:t>Adjacency lists for directed graph with edge weight</a:t>
            </a:r>
            <a:endParaRPr sz="1400"/>
          </a:p>
        </p:txBody>
      </p:sp>
      <p:sp>
        <p:nvSpPr>
          <p:cNvPr id="438" name="Google Shape;438;g32230ee4132_0_0"/>
          <p:cNvSpPr/>
          <p:nvPr/>
        </p:nvSpPr>
        <p:spPr>
          <a:xfrm>
            <a:off x="139445" y="2929889"/>
            <a:ext cx="1828800" cy="0"/>
          </a:xfrm>
          <a:custGeom>
            <a:rect b="b" l="l" r="r" t="t"/>
            <a:pathLst>
              <a:path extrusionOk="0" h="120000" w="1828800">
                <a:moveTo>
                  <a:pt x="0" y="0"/>
                </a:moveTo>
                <a:lnTo>
                  <a:pt x="1828800" y="0"/>
                </a:lnTo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9" name="Google Shape;439;g32230ee4132_0_0" title="directed_weight_list.jpg.jp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8725" y="523350"/>
            <a:ext cx="4348351" cy="234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35359bad66d_0_1"/>
          <p:cNvSpPr txBox="1"/>
          <p:nvPr>
            <p:ph type="ctrTitle"/>
          </p:nvPr>
        </p:nvSpPr>
        <p:spPr>
          <a:xfrm>
            <a:off x="827600" y="161025"/>
            <a:ext cx="50151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400"/>
              <a:t>Adjacency lists for undirected graph with edge weight</a:t>
            </a:r>
            <a:endParaRPr sz="1400"/>
          </a:p>
        </p:txBody>
      </p:sp>
      <p:sp>
        <p:nvSpPr>
          <p:cNvPr id="445" name="Google Shape;445;g35359bad66d_0_1"/>
          <p:cNvSpPr/>
          <p:nvPr/>
        </p:nvSpPr>
        <p:spPr>
          <a:xfrm>
            <a:off x="139445" y="2929889"/>
            <a:ext cx="1828800" cy="0"/>
          </a:xfrm>
          <a:custGeom>
            <a:rect b="b" l="l" r="r" t="t"/>
            <a:pathLst>
              <a:path extrusionOk="0" h="120000" w="1828800">
                <a:moveTo>
                  <a:pt x="0" y="0"/>
                </a:moveTo>
                <a:lnTo>
                  <a:pt x="1828800" y="0"/>
                </a:lnTo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6" name="Google Shape;446;g35359bad66d_0_1" title="undirected_weight_list.jp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4225" y="504975"/>
            <a:ext cx="5148411" cy="2388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3220fd27c11_5_324"/>
          <p:cNvSpPr txBox="1"/>
          <p:nvPr>
            <p:ph type="ctrTitle"/>
          </p:nvPr>
        </p:nvSpPr>
        <p:spPr>
          <a:xfrm>
            <a:off x="388000" y="161025"/>
            <a:ext cx="50151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400"/>
              <a:t>Adjacency lists for directed graph with edge and vertex weight</a:t>
            </a:r>
            <a:endParaRPr sz="1400"/>
          </a:p>
        </p:txBody>
      </p:sp>
      <p:sp>
        <p:nvSpPr>
          <p:cNvPr id="452" name="Google Shape;452;g3220fd27c11_5_324"/>
          <p:cNvSpPr/>
          <p:nvPr/>
        </p:nvSpPr>
        <p:spPr>
          <a:xfrm>
            <a:off x="139445" y="2929889"/>
            <a:ext cx="1828800" cy="0"/>
          </a:xfrm>
          <a:custGeom>
            <a:rect b="b" l="l" r="r" t="t"/>
            <a:pathLst>
              <a:path extrusionOk="0" h="120000" w="1828800">
                <a:moveTo>
                  <a:pt x="0" y="0"/>
                </a:moveTo>
                <a:lnTo>
                  <a:pt x="1828800" y="0"/>
                </a:lnTo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53" name="Google Shape;453;g3220fd27c11_5_3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56350" y="541725"/>
            <a:ext cx="3675526" cy="2079697"/>
          </a:xfrm>
          <a:prstGeom prst="rect">
            <a:avLst/>
          </a:prstGeom>
          <a:noFill/>
          <a:ln>
            <a:noFill/>
          </a:ln>
        </p:spPr>
      </p:pic>
      <p:sp>
        <p:nvSpPr>
          <p:cNvPr id="454" name="Google Shape;454;g3220fd27c11_5_324"/>
          <p:cNvSpPr txBox="1"/>
          <p:nvPr/>
        </p:nvSpPr>
        <p:spPr>
          <a:xfrm>
            <a:off x="111575" y="2271725"/>
            <a:ext cx="2021400" cy="44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rgbClr val="0000FF"/>
                </a:solidFill>
                <a:latin typeface="Tahoma"/>
                <a:ea typeface="Tahoma"/>
                <a:cs typeface="Tahoma"/>
                <a:sym typeface="Tahoma"/>
              </a:rPr>
              <a:t>The tuple &lt;x,y,z&gt; stands for </a:t>
            </a:r>
            <a:br>
              <a:rPr b="1" i="0" lang="en-US" sz="800" u="none" cap="none" strike="noStrike">
                <a:solidFill>
                  <a:srgbClr val="0000FF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b="1" i="0" lang="en-US" sz="800" u="none" cap="none" strike="noStrike">
                <a:solidFill>
                  <a:srgbClr val="0000FF"/>
                </a:solidFill>
                <a:latin typeface="Tahoma"/>
                <a:ea typeface="Tahoma"/>
                <a:cs typeface="Tahoma"/>
                <a:sym typeface="Tahoma"/>
              </a:rPr>
              <a:t>&lt;ep1, ep2, weight&gt; of an edge</a:t>
            </a:r>
            <a:endParaRPr b="1" i="0" sz="1100" u="none" cap="none" strike="noStrike">
              <a:solidFill>
                <a:srgbClr val="0000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455" name="Google Shape;455;g3220fd27c11_5_324" title="graph_with_edge_node_weight.png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700" y="541725"/>
            <a:ext cx="2021400" cy="15228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7"/>
          <p:cNvSpPr txBox="1"/>
          <p:nvPr/>
        </p:nvSpPr>
        <p:spPr>
          <a:xfrm>
            <a:off x="1548900" y="155250"/>
            <a:ext cx="37602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rgbClr val="334669"/>
                </a:solidFill>
                <a:latin typeface="Tahoma"/>
                <a:ea typeface="Tahoma"/>
                <a:cs typeface="Tahoma"/>
                <a:sym typeface="Tahoma"/>
              </a:rPr>
              <a:t>Adjacency List - Analysis</a:t>
            </a:r>
            <a:endParaRPr b="0" i="0" sz="17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61" name="Google Shape;461;p7"/>
          <p:cNvSpPr txBox="1"/>
          <p:nvPr/>
        </p:nvSpPr>
        <p:spPr>
          <a:xfrm>
            <a:off x="130251" y="3106281"/>
            <a:ext cx="983615" cy="1174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sng" cap="none" strike="noStrike">
                <a:solidFill>
                  <a:srgbClr val="0000FF"/>
                </a:solidFill>
                <a:latin typeface="Tahoma"/>
                <a:ea typeface="Tahoma"/>
                <a:cs typeface="Tahoma"/>
                <a:sym typeface="Tahoma"/>
              </a:rPr>
              <a:t>Graph representation Ch 22.1</a:t>
            </a:r>
            <a:endParaRPr b="0" i="0" sz="6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62" name="Google Shape;462;p7"/>
          <p:cNvSpPr txBox="1"/>
          <p:nvPr/>
        </p:nvSpPr>
        <p:spPr>
          <a:xfrm>
            <a:off x="-32050" y="462650"/>
            <a:ext cx="5670600" cy="18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Tahoma"/>
              <a:buChar char="•"/>
            </a:pPr>
            <a:r>
              <a:rPr b="0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Space required: </a:t>
            </a:r>
            <a:r>
              <a:rPr b="0" i="1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θ</a:t>
            </a:r>
            <a:r>
              <a:rPr b="0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(</a:t>
            </a:r>
            <a:r>
              <a:rPr b="0" i="1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V </a:t>
            </a:r>
            <a:r>
              <a:rPr b="0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+ </a:t>
            </a:r>
            <a:r>
              <a:rPr b="0" i="1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E </a:t>
            </a:r>
            <a:r>
              <a:rPr b="0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). </a:t>
            </a:r>
            <a:br>
              <a:rPr b="0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b="0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For a graph with </a:t>
            </a:r>
            <a:r>
              <a:rPr b="1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N vertices</a:t>
            </a:r>
            <a:r>
              <a:rPr b="0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and </a:t>
            </a:r>
            <a:r>
              <a:rPr b="1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M edges</a:t>
            </a:r>
            <a:r>
              <a:rPr b="0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, the space complexity is </a:t>
            </a:r>
            <a:r>
              <a:rPr b="1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O(N + M)</a:t>
            </a:r>
            <a:r>
              <a:rPr b="0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.</a:t>
            </a:r>
            <a:endParaRPr b="0" i="0" sz="10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Tahoma"/>
              <a:buChar char="•"/>
            </a:pPr>
            <a:r>
              <a:rPr b="0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In an </a:t>
            </a:r>
            <a:r>
              <a:rPr b="1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undirected graph</a:t>
            </a:r>
            <a:r>
              <a:rPr b="0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, the total number of entries across all adjacency lists is </a:t>
            </a:r>
            <a:r>
              <a:rPr b="1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2M</a:t>
            </a:r>
            <a:r>
              <a:rPr b="0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(</a:t>
            </a:r>
            <a:endParaRPr b="0" i="0" sz="10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921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Tahoma"/>
              <a:buChar char="○"/>
            </a:pPr>
            <a:r>
              <a:rPr b="0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Since each edge is stored twice).</a:t>
            </a:r>
            <a:endParaRPr b="0" i="0" sz="10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Tahoma"/>
              <a:buChar char="•"/>
            </a:pPr>
            <a:r>
              <a:rPr b="0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In a </a:t>
            </a:r>
            <a:r>
              <a:rPr b="1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directed graph</a:t>
            </a:r>
            <a:r>
              <a:rPr b="0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, the total number of entries is </a:t>
            </a:r>
            <a:r>
              <a:rPr b="1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M</a:t>
            </a:r>
            <a:r>
              <a:rPr b="0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endParaRPr b="0" i="0" sz="10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921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Tahoma"/>
              <a:buChar char="○"/>
            </a:pPr>
            <a:r>
              <a:rPr b="0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Each edge is stored once.</a:t>
            </a:r>
            <a:br>
              <a:rPr b="0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endParaRPr b="0" i="0" sz="10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Tahoma"/>
              <a:buChar char="•"/>
            </a:pPr>
            <a:r>
              <a:rPr b="0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For an </a:t>
            </a:r>
            <a:r>
              <a:rPr b="1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undirected</a:t>
            </a:r>
            <a:r>
              <a:rPr b="0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graph: Time to list all vertices adjacent to vertex </a:t>
            </a:r>
            <a:r>
              <a:rPr b="0" i="1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u</a:t>
            </a:r>
            <a:r>
              <a:rPr b="0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: </a:t>
            </a:r>
            <a:r>
              <a:rPr b="1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Θ(degree(u))</a:t>
            </a:r>
            <a:endParaRPr b="1" i="0" sz="10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Tahoma"/>
              <a:buChar char="•"/>
            </a:pPr>
            <a:r>
              <a:rPr b="0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For a </a:t>
            </a:r>
            <a:r>
              <a:rPr b="1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directed</a:t>
            </a:r>
            <a:r>
              <a:rPr b="0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graph: Time to list all vertices adjacent to vertex </a:t>
            </a:r>
            <a:r>
              <a:rPr b="0" i="1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u</a:t>
            </a:r>
            <a:r>
              <a:rPr b="0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: </a:t>
            </a:r>
            <a:r>
              <a:rPr b="1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Θ(outdegree(u))</a:t>
            </a:r>
            <a:endParaRPr b="1" i="0" sz="10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3534be74e08_0_58"/>
          <p:cNvSpPr txBox="1"/>
          <p:nvPr/>
        </p:nvSpPr>
        <p:spPr>
          <a:xfrm>
            <a:off x="1002800" y="188550"/>
            <a:ext cx="37602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rgbClr val="334669"/>
                </a:solidFill>
                <a:latin typeface="Tahoma"/>
                <a:ea typeface="Tahoma"/>
                <a:cs typeface="Tahoma"/>
                <a:sym typeface="Tahoma"/>
              </a:rPr>
              <a:t>Comparison of graph representations</a:t>
            </a:r>
            <a:endParaRPr b="0" i="0" sz="17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68" name="Google Shape;468;g3534be74e08_0_58"/>
          <p:cNvSpPr txBox="1"/>
          <p:nvPr/>
        </p:nvSpPr>
        <p:spPr>
          <a:xfrm>
            <a:off x="130251" y="3106281"/>
            <a:ext cx="983700" cy="1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sng" cap="none" strike="noStrike">
                <a:solidFill>
                  <a:srgbClr val="0000FF"/>
                </a:solidFill>
                <a:latin typeface="Tahoma"/>
                <a:ea typeface="Tahoma"/>
                <a:cs typeface="Tahoma"/>
                <a:sym typeface="Tahoma"/>
              </a:rPr>
              <a:t>Graph representation Ch 22.1</a:t>
            </a:r>
            <a:endParaRPr b="0" i="0" sz="6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469" name="Google Shape;469;g3534be74e08_0_58" title="graph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700" y="805300"/>
            <a:ext cx="2181350" cy="1739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0" name="Google Shape;470;g3534be74e08_0_58" title="graph1.png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15663" y="745699"/>
            <a:ext cx="2035290" cy="221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" name="Google Shape;471;g3534be74e08_0_58" title="graph2.png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400575" y="590500"/>
            <a:ext cx="1242375" cy="239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534be74e08_0_7"/>
          <p:cNvSpPr txBox="1"/>
          <p:nvPr>
            <p:ph type="title"/>
          </p:nvPr>
        </p:nvSpPr>
        <p:spPr>
          <a:xfrm>
            <a:off x="355925" y="151550"/>
            <a:ext cx="5191800" cy="44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-400050" lvl="0" marL="6286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400"/>
              <a:t>Transportation Networks : flight routes example</a:t>
            </a:r>
            <a:endParaRPr sz="1400"/>
          </a:p>
          <a:p>
            <a:pPr indent="0" lvl="0" marL="1752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/>
          </a:p>
        </p:txBody>
      </p:sp>
      <p:sp>
        <p:nvSpPr>
          <p:cNvPr id="72" name="Google Shape;72;g3534be74e08_0_7"/>
          <p:cNvSpPr txBox="1"/>
          <p:nvPr/>
        </p:nvSpPr>
        <p:spPr>
          <a:xfrm>
            <a:off x="133300" y="419925"/>
            <a:ext cx="5349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789305" lvl="0" marL="801370" marR="5080" rtl="0" algn="l">
              <a:lnSpc>
                <a:spcPct val="102600"/>
              </a:lnSpc>
              <a:spcBef>
                <a:spcPts val="295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10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73" name="Google Shape;73;g3534be74e08_0_7"/>
          <p:cNvPicPr preferRelativeResize="0"/>
          <p:nvPr/>
        </p:nvPicPr>
        <p:blipFill rotWithShape="1">
          <a:blip r:embed="rId3">
            <a:alphaModFix/>
          </a:blip>
          <a:srcRect b="3018" l="3794" r="7340" t="3818"/>
          <a:stretch/>
        </p:blipFill>
        <p:spPr>
          <a:xfrm>
            <a:off x="2835525" y="419925"/>
            <a:ext cx="3001575" cy="1920475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g3534be74e08_0_7"/>
          <p:cNvSpPr txBox="1"/>
          <p:nvPr/>
        </p:nvSpPr>
        <p:spPr>
          <a:xfrm>
            <a:off x="-33050" y="2085975"/>
            <a:ext cx="56823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●"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Each </a:t>
            </a:r>
            <a:r>
              <a:rPr b="1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vertex</a:t>
            </a: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represents a </a:t>
            </a:r>
            <a:r>
              <a:rPr b="1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city</a:t>
            </a:r>
            <a:endParaRPr b="1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●"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Each </a:t>
            </a:r>
            <a:r>
              <a:rPr b="1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edge</a:t>
            </a: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represents a </a:t>
            </a:r>
            <a:r>
              <a:rPr b="1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direct flight</a:t>
            </a: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between two cities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●"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</a:t>
            </a:r>
            <a:r>
              <a:rPr b="1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query on direct flights</a:t>
            </a: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= check whether an </a:t>
            </a:r>
            <a:r>
              <a:rPr b="1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edge exists</a:t>
            </a: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between two vertices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●"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</a:t>
            </a:r>
            <a:r>
              <a:rPr b="1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query on how to get to a location</a:t>
            </a: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= check whether a </a:t>
            </a:r>
            <a:r>
              <a:rPr b="1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path exists</a:t>
            </a: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from city A to city B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●"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If </a:t>
            </a:r>
            <a:r>
              <a:rPr b="1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costs</a:t>
            </a: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are associated with edges (i.e., </a:t>
            </a:r>
            <a:r>
              <a:rPr b="1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weighted graphs</a:t>
            </a: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), </a:t>
            </a:r>
            <a:b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 can Ask: “What is the </a:t>
            </a:r>
            <a:r>
              <a:rPr b="1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cheapest path</a:t>
            </a: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from A to B?”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3220fd27c11_5_412"/>
          <p:cNvSpPr txBox="1"/>
          <p:nvPr/>
        </p:nvSpPr>
        <p:spPr>
          <a:xfrm>
            <a:off x="490600" y="108975"/>
            <a:ext cx="48366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rgbClr val="334669"/>
                </a:solidFill>
                <a:latin typeface="Tahoma"/>
                <a:ea typeface="Tahoma"/>
                <a:cs typeface="Tahoma"/>
                <a:sym typeface="Tahoma"/>
              </a:rPr>
              <a:t>Comparison of undirected graph representations</a:t>
            </a:r>
            <a:endParaRPr b="0" i="0" sz="17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77" name="Google Shape;477;g3220fd27c11_5_412"/>
          <p:cNvSpPr txBox="1"/>
          <p:nvPr/>
        </p:nvSpPr>
        <p:spPr>
          <a:xfrm>
            <a:off x="130251" y="3106281"/>
            <a:ext cx="983700" cy="1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sng" cap="none" strike="noStrike">
                <a:solidFill>
                  <a:srgbClr val="0000FF"/>
                </a:solidFill>
                <a:latin typeface="Tahoma"/>
                <a:ea typeface="Tahoma"/>
                <a:cs typeface="Tahoma"/>
                <a:sym typeface="Tahoma"/>
              </a:rPr>
              <a:t>Graph representation Ch 22.1</a:t>
            </a:r>
            <a:endParaRPr b="0" i="0" sz="6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graphicFrame>
        <p:nvGraphicFramePr>
          <p:cNvPr id="478" name="Google Shape;478;g3220fd27c11_5_412"/>
          <p:cNvGraphicFramePr/>
          <p:nvPr/>
        </p:nvGraphicFramePr>
        <p:xfrm>
          <a:off x="173967" y="1917809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{D499BED2-A77E-445A-B66D-4D9F71BD3E65}</a:tableStyleId>
              </a:tblPr>
              <a:tblGrid>
                <a:gridCol w="3358950"/>
                <a:gridCol w="1013000"/>
                <a:gridCol w="1023950"/>
              </a:tblGrid>
              <a:tr h="191775">
                <a:tc>
                  <a:txBody>
                    <a:bodyPr/>
                    <a:lstStyle/>
                    <a:p>
                      <a:pPr indent="0" lvl="0" marL="570865" marR="0" rtl="0" algn="l">
                        <a:lnSpc>
                          <a:spcPct val="10818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Operation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78105" marR="0" rtl="0" algn="l">
                        <a:lnSpc>
                          <a:spcPct val="10818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Adjacency matrix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80645" marR="0" rtl="0" algn="l">
                        <a:lnSpc>
                          <a:spcPct val="10818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Adjacency list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79700">
                <a:tc>
                  <a:txBody>
                    <a:bodyPr/>
                    <a:lstStyle/>
                    <a:p>
                      <a:pPr indent="0" lvl="0" marL="75565" marR="0" rtl="0" algn="l">
                        <a:lnSpc>
                          <a:spcPct val="11909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Is </a:t>
                      </a:r>
                      <a:r>
                        <a:rPr lang="en-US" sz="1100" u="none" cap="none" strike="noStrike">
                          <a:latin typeface="Lucida Sans"/>
                          <a:ea typeface="Lucida Sans"/>
                          <a:cs typeface="Lucida Sans"/>
                          <a:sym typeface="Lucida Sans"/>
                        </a:rPr>
                        <a:t>(</a:t>
                      </a:r>
                      <a:r>
                        <a:rPr i="1" lang="en-US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</a:t>
                      </a:r>
                      <a:r>
                        <a:rPr b="0" i="1" lang="en-US" sz="1100" u="none" cap="none" strike="noStrike">
                          <a:latin typeface="Bookman Old Style"/>
                          <a:ea typeface="Bookman Old Style"/>
                          <a:cs typeface="Bookman Old Style"/>
                          <a:sym typeface="Bookman Old Style"/>
                        </a:rPr>
                        <a:t>, </a:t>
                      </a:r>
                      <a:r>
                        <a:rPr i="1" lang="en-US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 </a:t>
                      </a:r>
                      <a:r>
                        <a:rPr lang="en-US" sz="1100" u="none" cap="none" strike="noStrike">
                          <a:latin typeface="Lucida Sans"/>
                          <a:ea typeface="Lucida Sans"/>
                          <a:cs typeface="Lucida Sans"/>
                          <a:sym typeface="Lucida Sans"/>
                        </a:rPr>
                        <a:t>) </a:t>
                      </a:r>
                      <a:r>
                        <a:rPr i="1" lang="en-US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∈ </a:t>
                      </a:r>
                      <a:r>
                        <a:rPr i="1" lang="en-US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 </a:t>
                      </a:r>
                      <a:r>
                        <a:rPr lang="en-US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? [Is there any connection between u and v?]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78105" marR="0" rtl="0" algn="l">
                        <a:lnSpc>
                          <a:spcPct val="11909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>
                          <a:latin typeface="Lucida Sans"/>
                          <a:ea typeface="Lucida Sans"/>
                          <a:cs typeface="Lucida Sans"/>
                          <a:sym typeface="Lucida Sans"/>
                        </a:rPr>
                        <a:t>Θ(</a:t>
                      </a:r>
                      <a:r>
                        <a:rPr lang="en-US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r>
                        <a:rPr lang="en-US" sz="1100" u="none" cap="none" strike="noStrike">
                          <a:latin typeface="Lucida Sans"/>
                          <a:ea typeface="Lucida Sans"/>
                          <a:cs typeface="Lucida Sans"/>
                          <a:sym typeface="Lucida Sans"/>
                        </a:rPr>
                        <a:t>)</a:t>
                      </a:r>
                      <a:endParaRPr sz="1100" u="none" cap="none" strike="noStrike">
                        <a:latin typeface="Lucida Sans"/>
                        <a:ea typeface="Lucida Sans"/>
                        <a:cs typeface="Lucida Sans"/>
                        <a:sym typeface="Lucida Sans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75565" marR="0" rtl="0" algn="l">
                        <a:lnSpc>
                          <a:spcPct val="11909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>
                          <a:latin typeface="Lucida Sans"/>
                          <a:ea typeface="Lucida Sans"/>
                          <a:cs typeface="Lucida Sans"/>
                          <a:sym typeface="Lucida Sans"/>
                        </a:rPr>
                        <a:t>Θ(</a:t>
                      </a:r>
                      <a:r>
                        <a:rPr i="1" lang="en-US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deg </a:t>
                      </a:r>
                      <a:r>
                        <a:rPr lang="en-US" sz="1100" u="none" cap="none" strike="noStrike">
                          <a:latin typeface="Lucida Sans"/>
                          <a:ea typeface="Lucida Sans"/>
                          <a:cs typeface="Lucida Sans"/>
                          <a:sym typeface="Lucida Sans"/>
                        </a:rPr>
                        <a:t>(</a:t>
                      </a:r>
                      <a:r>
                        <a:rPr i="1" lang="en-US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</a:t>
                      </a:r>
                      <a:r>
                        <a:rPr lang="en-US" sz="1100" u="none" cap="none" strike="noStrike">
                          <a:latin typeface="Lucida Sans"/>
                          <a:ea typeface="Lucida Sans"/>
                          <a:cs typeface="Lucida Sans"/>
                          <a:sym typeface="Lucida Sans"/>
                        </a:rPr>
                        <a:t>))</a:t>
                      </a:r>
                      <a:endParaRPr sz="1100" u="none" cap="none" strike="noStrike">
                        <a:latin typeface="Lucida Sans"/>
                        <a:ea typeface="Lucida Sans"/>
                        <a:cs typeface="Lucida Sans"/>
                        <a:sym typeface="Lucida Sans"/>
                      </a:endParaRPr>
                    </a:p>
                  </a:txBody>
                  <a:tcPr marT="0" marB="0" marR="0" marL="0"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164475">
                <a:tc>
                  <a:txBody>
                    <a:bodyPr/>
                    <a:lstStyle/>
                    <a:p>
                      <a:pPr indent="0" lvl="0" marL="75565" marR="0" rtl="0" algn="l">
                        <a:lnSpc>
                          <a:spcPct val="10863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List edges outgoing from </a:t>
                      </a:r>
                      <a:r>
                        <a:rPr i="1" lang="en-US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78105" marR="0" rtl="0" algn="l">
                        <a:lnSpc>
                          <a:spcPct val="10863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>
                          <a:latin typeface="Lucida Sans"/>
                          <a:ea typeface="Lucida Sans"/>
                          <a:cs typeface="Lucida Sans"/>
                          <a:sym typeface="Lucida Sans"/>
                        </a:rPr>
                        <a:t>Θ(</a:t>
                      </a:r>
                      <a:r>
                        <a:rPr i="1" lang="en-US" sz="1100"/>
                        <a:t>n</a:t>
                      </a:r>
                      <a:r>
                        <a:rPr lang="en-US" sz="1100" u="none" cap="none" strike="noStrike">
                          <a:latin typeface="Lucida Sans"/>
                          <a:ea typeface="Lucida Sans"/>
                          <a:cs typeface="Lucida Sans"/>
                          <a:sym typeface="Lucida Sans"/>
                        </a:rPr>
                        <a:t>) or </a:t>
                      </a:r>
                      <a:r>
                        <a:rPr lang="en-US" sz="1100">
                          <a:solidFill>
                            <a:schemeClr val="dk1"/>
                          </a:solidFill>
                          <a:latin typeface="Lucida Sans"/>
                          <a:ea typeface="Lucida Sans"/>
                          <a:cs typeface="Lucida Sans"/>
                          <a:sym typeface="Lucida Sans"/>
                        </a:rPr>
                        <a:t>Θ(</a:t>
                      </a:r>
                      <a:r>
                        <a:rPr i="1" lang="en-US" sz="1100">
                          <a:solidFill>
                            <a:schemeClr val="dk1"/>
                          </a:solidFill>
                        </a:rPr>
                        <a:t>V</a:t>
                      </a:r>
                      <a:r>
                        <a:rPr lang="en-US" sz="1100">
                          <a:solidFill>
                            <a:schemeClr val="dk1"/>
                          </a:solidFill>
                          <a:latin typeface="Lucida Sans"/>
                          <a:ea typeface="Lucida Sans"/>
                          <a:cs typeface="Lucida Sans"/>
                          <a:sym typeface="Lucida Sans"/>
                        </a:rPr>
                        <a:t>)</a:t>
                      </a:r>
                      <a:endParaRPr sz="1100" u="none" cap="none" strike="noStrike">
                        <a:latin typeface="Lucida Sans"/>
                        <a:ea typeface="Lucida Sans"/>
                        <a:cs typeface="Lucida Sans"/>
                        <a:sym typeface="Lucida Sans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75565" marR="0" rtl="0" algn="l">
                        <a:lnSpc>
                          <a:spcPct val="10863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>
                          <a:latin typeface="Lucida Sans"/>
                          <a:ea typeface="Lucida Sans"/>
                          <a:cs typeface="Lucida Sans"/>
                          <a:sym typeface="Lucida Sans"/>
                        </a:rPr>
                        <a:t>Θ(</a:t>
                      </a:r>
                      <a:r>
                        <a:rPr i="1" lang="en-US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deg </a:t>
                      </a:r>
                      <a:r>
                        <a:rPr lang="en-US" sz="1100" u="none" cap="none" strike="noStrike">
                          <a:latin typeface="Lucida Sans"/>
                          <a:ea typeface="Lucida Sans"/>
                          <a:cs typeface="Lucida Sans"/>
                          <a:sym typeface="Lucida Sans"/>
                        </a:rPr>
                        <a:t>(</a:t>
                      </a:r>
                      <a:r>
                        <a:rPr i="1" lang="en-US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</a:t>
                      </a:r>
                      <a:r>
                        <a:rPr lang="en-US" sz="1100" u="none" cap="none" strike="noStrike">
                          <a:latin typeface="Lucida Sans"/>
                          <a:ea typeface="Lucida Sans"/>
                          <a:cs typeface="Lucida Sans"/>
                          <a:sym typeface="Lucida Sans"/>
                        </a:rPr>
                        <a:t>))</a:t>
                      </a:r>
                      <a:endParaRPr sz="1100" u="none" cap="none" strike="noStrike">
                        <a:latin typeface="Lucida Sans"/>
                        <a:ea typeface="Lucida Sans"/>
                        <a:cs typeface="Lucida Sans"/>
                        <a:sym typeface="Lucida Sans"/>
                      </a:endParaRPr>
                    </a:p>
                  </a:txBody>
                  <a:tcPr marT="0" marB="0" marR="0" marL="0"/>
                </a:tc>
              </a:tr>
              <a:tr h="191125">
                <a:tc>
                  <a:txBody>
                    <a:bodyPr/>
                    <a:lstStyle/>
                    <a:p>
                      <a:pPr indent="0" lvl="0" marL="75565" marR="0" rtl="0" algn="l">
                        <a:lnSpc>
                          <a:spcPct val="11863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Memory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78105" marR="0" rtl="0" algn="l">
                        <a:lnSpc>
                          <a:spcPct val="10875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>
                          <a:latin typeface="Lucida Sans"/>
                          <a:ea typeface="Lucida Sans"/>
                          <a:cs typeface="Lucida Sans"/>
                          <a:sym typeface="Lucida Sans"/>
                        </a:rPr>
                        <a:t>Θ(</a:t>
                      </a:r>
                      <a:r>
                        <a:rPr i="1" lang="en-US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</a:t>
                      </a:r>
                      <a:r>
                        <a:rPr baseline="30000" lang="en-US" sz="1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r>
                        <a:rPr lang="en-US" sz="1100" u="none" cap="none" strike="noStrike">
                          <a:latin typeface="Lucida Sans"/>
                          <a:ea typeface="Lucida Sans"/>
                          <a:cs typeface="Lucida Sans"/>
                          <a:sym typeface="Lucida Sans"/>
                        </a:rPr>
                        <a:t>) or </a:t>
                      </a:r>
                      <a:r>
                        <a:rPr lang="en-US" sz="1100">
                          <a:solidFill>
                            <a:schemeClr val="dk1"/>
                          </a:solidFill>
                          <a:latin typeface="Lucida Sans"/>
                          <a:ea typeface="Lucida Sans"/>
                          <a:cs typeface="Lucida Sans"/>
                          <a:sym typeface="Lucida Sans"/>
                        </a:rPr>
                        <a:t>Θ(</a:t>
                      </a:r>
                      <a:r>
                        <a:rPr i="1" lang="en-US" sz="1100">
                          <a:solidFill>
                            <a:schemeClr val="dk1"/>
                          </a:solidFill>
                        </a:rPr>
                        <a:t>V</a:t>
                      </a:r>
                      <a:r>
                        <a:rPr baseline="30000" lang="en-US" sz="1200">
                          <a:solidFill>
                            <a:schemeClr val="dk1"/>
                          </a:solidFill>
                        </a:rPr>
                        <a:t>2</a:t>
                      </a:r>
                      <a:r>
                        <a:rPr lang="en-US" sz="1100">
                          <a:solidFill>
                            <a:schemeClr val="dk1"/>
                          </a:solidFill>
                          <a:latin typeface="Lucida Sans"/>
                          <a:ea typeface="Lucida Sans"/>
                          <a:cs typeface="Lucida Sans"/>
                          <a:sym typeface="Lucida Sans"/>
                        </a:rPr>
                        <a:t>)</a:t>
                      </a:r>
                      <a:endParaRPr sz="1100" u="none" cap="none" strike="noStrike">
                        <a:latin typeface="Lucida Sans"/>
                        <a:ea typeface="Lucida Sans"/>
                        <a:cs typeface="Lucida Sans"/>
                        <a:sym typeface="Lucida Sans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75565" marR="0" rtl="0" algn="l">
                        <a:lnSpc>
                          <a:spcPct val="11863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>
                          <a:latin typeface="Lucida Sans"/>
                          <a:ea typeface="Lucida Sans"/>
                          <a:cs typeface="Lucida Sans"/>
                          <a:sym typeface="Lucida Sans"/>
                        </a:rPr>
                        <a:t>Θ(</a:t>
                      </a:r>
                      <a:r>
                        <a:rPr i="1" lang="en-US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 </a:t>
                      </a:r>
                      <a:r>
                        <a:rPr lang="en-US" sz="1100" u="none" cap="none" strike="noStrike">
                          <a:latin typeface="Lucida Sans"/>
                          <a:ea typeface="Lucida Sans"/>
                          <a:cs typeface="Lucida Sans"/>
                          <a:sym typeface="Lucida Sans"/>
                        </a:rPr>
                        <a:t>+ </a:t>
                      </a:r>
                      <a:r>
                        <a:rPr i="1" lang="en-US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</a:t>
                      </a:r>
                      <a:r>
                        <a:rPr lang="en-US" sz="1100" u="none" cap="none" strike="noStrike">
                          <a:latin typeface="Lucida Sans"/>
                          <a:ea typeface="Lucida Sans"/>
                          <a:cs typeface="Lucida Sans"/>
                          <a:sym typeface="Lucida Sans"/>
                        </a:rPr>
                        <a:t>)</a:t>
                      </a:r>
                      <a:endParaRPr sz="1100" u="none" cap="none" strike="noStrike">
                        <a:latin typeface="Lucida Sans"/>
                        <a:ea typeface="Lucida Sans"/>
                        <a:cs typeface="Lucida Sans"/>
                        <a:sym typeface="Lucida Sans"/>
                      </a:endParaRPr>
                    </a:p>
                  </a:txBody>
                  <a:tcPr marT="0" marB="0" marR="0" marL="0"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479" name="Google Shape;479;g3220fd27c11_5_412"/>
          <p:cNvPicPr preferRelativeResize="0"/>
          <p:nvPr/>
        </p:nvPicPr>
        <p:blipFill rotWithShape="1">
          <a:blip r:embed="rId3">
            <a:alphaModFix/>
          </a:blip>
          <a:srcRect b="0" l="0" r="49606" t="0"/>
          <a:stretch/>
        </p:blipFill>
        <p:spPr>
          <a:xfrm>
            <a:off x="86775" y="551150"/>
            <a:ext cx="1539349" cy="130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0" name="Google Shape;480;g3220fd27c11_5_4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71825" y="551147"/>
            <a:ext cx="3795494" cy="109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35359bad66d_0_8"/>
          <p:cNvSpPr txBox="1"/>
          <p:nvPr/>
        </p:nvSpPr>
        <p:spPr>
          <a:xfrm>
            <a:off x="527325" y="108975"/>
            <a:ext cx="44586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rgbClr val="334669"/>
                </a:solidFill>
                <a:latin typeface="Tahoma"/>
                <a:ea typeface="Tahoma"/>
                <a:cs typeface="Tahoma"/>
                <a:sym typeface="Tahoma"/>
              </a:rPr>
              <a:t>Comparison of directed graph representations</a:t>
            </a:r>
            <a:endParaRPr b="0" i="0" sz="17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graphicFrame>
        <p:nvGraphicFramePr>
          <p:cNvPr id="486" name="Google Shape;486;g35359bad66d_0_8"/>
          <p:cNvGraphicFramePr/>
          <p:nvPr/>
        </p:nvGraphicFramePr>
        <p:xfrm>
          <a:off x="173967" y="1917809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{D499BED2-A77E-445A-B66D-4D9F71BD3E65}</a:tableStyleId>
              </a:tblPr>
              <a:tblGrid>
                <a:gridCol w="3358950"/>
                <a:gridCol w="1099250"/>
                <a:gridCol w="937700"/>
              </a:tblGrid>
              <a:tr h="191775">
                <a:tc>
                  <a:txBody>
                    <a:bodyPr/>
                    <a:lstStyle/>
                    <a:p>
                      <a:pPr indent="0" lvl="0" marL="570865" marR="0" rtl="0" algn="l">
                        <a:lnSpc>
                          <a:spcPct val="10818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Operation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78105" marR="0" rtl="0" algn="l">
                        <a:lnSpc>
                          <a:spcPct val="10818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Adjacency matrix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80645" marR="0" rtl="0" algn="l">
                        <a:lnSpc>
                          <a:spcPct val="10818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Adjacency list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79700">
                <a:tc>
                  <a:txBody>
                    <a:bodyPr/>
                    <a:lstStyle/>
                    <a:p>
                      <a:pPr indent="0" lvl="0" marL="75565" marR="0" rtl="0" algn="l">
                        <a:lnSpc>
                          <a:spcPct val="11909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Is </a:t>
                      </a:r>
                      <a:r>
                        <a:rPr lang="en-US" sz="1100" u="none" cap="none" strike="noStrike">
                          <a:latin typeface="Lucida Sans"/>
                          <a:ea typeface="Lucida Sans"/>
                          <a:cs typeface="Lucida Sans"/>
                          <a:sym typeface="Lucida Sans"/>
                        </a:rPr>
                        <a:t>(</a:t>
                      </a:r>
                      <a:r>
                        <a:rPr i="1" lang="en-US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</a:t>
                      </a:r>
                      <a:r>
                        <a:rPr b="0" i="1" lang="en-US" sz="1100" u="none" cap="none" strike="noStrike">
                          <a:latin typeface="Bookman Old Style"/>
                          <a:ea typeface="Bookman Old Style"/>
                          <a:cs typeface="Bookman Old Style"/>
                          <a:sym typeface="Bookman Old Style"/>
                        </a:rPr>
                        <a:t>, </a:t>
                      </a:r>
                      <a:r>
                        <a:rPr i="1" lang="en-US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 </a:t>
                      </a:r>
                      <a:r>
                        <a:rPr lang="en-US" sz="1100" u="none" cap="none" strike="noStrike">
                          <a:latin typeface="Lucida Sans"/>
                          <a:ea typeface="Lucida Sans"/>
                          <a:cs typeface="Lucida Sans"/>
                          <a:sym typeface="Lucida Sans"/>
                        </a:rPr>
                        <a:t>) </a:t>
                      </a:r>
                      <a:r>
                        <a:rPr i="1" lang="en-US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∈ </a:t>
                      </a:r>
                      <a:r>
                        <a:rPr i="1" lang="en-US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 </a:t>
                      </a:r>
                      <a:r>
                        <a:rPr lang="en-US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? [Is there any connection between u and v?]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78105" marR="0" rtl="0" algn="l">
                        <a:lnSpc>
                          <a:spcPct val="11909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>
                          <a:latin typeface="Lucida Sans"/>
                          <a:ea typeface="Lucida Sans"/>
                          <a:cs typeface="Lucida Sans"/>
                          <a:sym typeface="Lucida Sans"/>
                        </a:rPr>
                        <a:t>Θ(</a:t>
                      </a:r>
                      <a:r>
                        <a:rPr lang="en-US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r>
                        <a:rPr lang="en-US" sz="1100" u="none" cap="none" strike="noStrike">
                          <a:latin typeface="Lucida Sans"/>
                          <a:ea typeface="Lucida Sans"/>
                          <a:cs typeface="Lucida Sans"/>
                          <a:sym typeface="Lucida Sans"/>
                        </a:rPr>
                        <a:t>)</a:t>
                      </a:r>
                      <a:endParaRPr sz="1100" u="none" cap="none" strike="noStrike">
                        <a:latin typeface="Lucida Sans"/>
                        <a:ea typeface="Lucida Sans"/>
                        <a:cs typeface="Lucida Sans"/>
                        <a:sym typeface="Lucida Sans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75565" marR="0" rtl="0" algn="l">
                        <a:lnSpc>
                          <a:spcPct val="11909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>
                          <a:latin typeface="Lucida Sans"/>
                          <a:ea typeface="Lucida Sans"/>
                          <a:cs typeface="Lucida Sans"/>
                          <a:sym typeface="Lucida Sans"/>
                        </a:rPr>
                        <a:t>Θ(</a:t>
                      </a:r>
                      <a:r>
                        <a:rPr lang="en-US" sz="1100" u="none" cap="none" strike="noStrike"/>
                        <a:t>out</a:t>
                      </a:r>
                      <a:r>
                        <a:rPr i="1" lang="en-US" sz="1100" u="none" cap="none" strike="noStrike"/>
                        <a:t>deg</a:t>
                      </a:r>
                      <a:r>
                        <a:rPr i="1" lang="en-US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1100" u="none" cap="none" strike="noStrike">
                          <a:latin typeface="Lucida Sans"/>
                          <a:ea typeface="Lucida Sans"/>
                          <a:cs typeface="Lucida Sans"/>
                          <a:sym typeface="Lucida Sans"/>
                        </a:rPr>
                        <a:t>(</a:t>
                      </a:r>
                      <a:r>
                        <a:rPr i="1" lang="en-US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</a:t>
                      </a:r>
                      <a:r>
                        <a:rPr lang="en-US" sz="1100" u="none" cap="none" strike="noStrike">
                          <a:latin typeface="Lucida Sans"/>
                          <a:ea typeface="Lucida Sans"/>
                          <a:cs typeface="Lucida Sans"/>
                          <a:sym typeface="Lucida Sans"/>
                        </a:rPr>
                        <a:t>))</a:t>
                      </a:r>
                      <a:endParaRPr sz="1100" u="none" cap="none" strike="noStrike">
                        <a:latin typeface="Lucida Sans"/>
                        <a:ea typeface="Lucida Sans"/>
                        <a:cs typeface="Lucida Sans"/>
                        <a:sym typeface="Lucida Sans"/>
                      </a:endParaRPr>
                    </a:p>
                  </a:txBody>
                  <a:tcPr marT="0" marB="0" marR="0" marL="0"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164475">
                <a:tc>
                  <a:txBody>
                    <a:bodyPr/>
                    <a:lstStyle/>
                    <a:p>
                      <a:pPr indent="0" lvl="0" marL="75565" marR="0" rtl="0" algn="l">
                        <a:lnSpc>
                          <a:spcPct val="10863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List edges outgoing from </a:t>
                      </a:r>
                      <a:r>
                        <a:rPr i="1" lang="en-US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78105" marR="0" rtl="0" algn="l">
                        <a:lnSpc>
                          <a:spcPct val="10863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>
                          <a:latin typeface="Lucida Sans"/>
                          <a:ea typeface="Lucida Sans"/>
                          <a:cs typeface="Lucida Sans"/>
                          <a:sym typeface="Lucida Sans"/>
                        </a:rPr>
                        <a:t>Θ(</a:t>
                      </a:r>
                      <a:r>
                        <a:rPr i="1" lang="en-US" sz="1100" u="none" cap="none" strike="noStrike">
                          <a:latin typeface="Lucida Sans"/>
                          <a:ea typeface="Lucida Sans"/>
                          <a:cs typeface="Lucida Sans"/>
                          <a:sym typeface="Lucida Sans"/>
                        </a:rPr>
                        <a:t>n</a:t>
                      </a:r>
                      <a:r>
                        <a:rPr lang="en-US" sz="1100" u="none" cap="none" strike="noStrike">
                          <a:latin typeface="Lucida Sans"/>
                          <a:ea typeface="Lucida Sans"/>
                          <a:cs typeface="Lucida Sans"/>
                          <a:sym typeface="Lucida Sans"/>
                        </a:rPr>
                        <a:t>) </a:t>
                      </a:r>
                      <a:r>
                        <a:rPr lang="en-US" sz="1100">
                          <a:solidFill>
                            <a:schemeClr val="dk1"/>
                          </a:solidFill>
                          <a:latin typeface="Lucida Sans"/>
                          <a:ea typeface="Lucida Sans"/>
                          <a:cs typeface="Lucida Sans"/>
                          <a:sym typeface="Lucida Sans"/>
                        </a:rPr>
                        <a:t>or Θ(</a:t>
                      </a:r>
                      <a:r>
                        <a:rPr i="1" lang="en-US" sz="1100">
                          <a:solidFill>
                            <a:schemeClr val="dk1"/>
                          </a:solidFill>
                        </a:rPr>
                        <a:t>V</a:t>
                      </a:r>
                      <a:r>
                        <a:rPr lang="en-US" sz="1100">
                          <a:solidFill>
                            <a:schemeClr val="dk1"/>
                          </a:solidFill>
                          <a:latin typeface="Lucida Sans"/>
                          <a:ea typeface="Lucida Sans"/>
                          <a:cs typeface="Lucida Sans"/>
                          <a:sym typeface="Lucida Sans"/>
                        </a:rPr>
                        <a:t>)</a:t>
                      </a:r>
                      <a:endParaRPr sz="1100" u="none" cap="none" strike="noStrike">
                        <a:latin typeface="Lucida Sans"/>
                        <a:ea typeface="Lucida Sans"/>
                        <a:cs typeface="Lucida Sans"/>
                        <a:sym typeface="Lucida Sans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75565" marR="0" rtl="0" algn="l">
                        <a:lnSpc>
                          <a:spcPct val="11909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>
                          <a:solidFill>
                            <a:schemeClr val="dk1"/>
                          </a:solidFill>
                          <a:latin typeface="Lucida Sans"/>
                          <a:ea typeface="Lucida Sans"/>
                          <a:cs typeface="Lucida Sans"/>
                          <a:sym typeface="Lucida Sans"/>
                        </a:rPr>
                        <a:t>Θ(</a:t>
                      </a:r>
                      <a:r>
                        <a:rPr lang="en-US" sz="1100" u="none" cap="none" strike="noStrike">
                          <a:solidFill>
                            <a:schemeClr val="dk1"/>
                          </a:solidFill>
                        </a:rPr>
                        <a:t>out</a:t>
                      </a:r>
                      <a:r>
                        <a:rPr i="1" lang="en-US" sz="1100" u="none" cap="none" strike="noStrike">
                          <a:solidFill>
                            <a:schemeClr val="dk1"/>
                          </a:solidFill>
                        </a:rPr>
                        <a:t>deg </a:t>
                      </a:r>
                      <a:r>
                        <a:rPr lang="en-US" sz="1100" u="none" cap="none" strike="noStrike">
                          <a:solidFill>
                            <a:schemeClr val="dk1"/>
                          </a:solidFill>
                          <a:latin typeface="Lucida Sans"/>
                          <a:ea typeface="Lucida Sans"/>
                          <a:cs typeface="Lucida Sans"/>
                          <a:sym typeface="Lucida Sans"/>
                        </a:rPr>
                        <a:t>(</a:t>
                      </a:r>
                      <a:r>
                        <a:rPr i="1" lang="en-US" sz="1100" u="none" cap="none" strike="noStrike">
                          <a:solidFill>
                            <a:schemeClr val="dk1"/>
                          </a:solidFill>
                        </a:rPr>
                        <a:t>u</a:t>
                      </a:r>
                      <a:r>
                        <a:rPr lang="en-US" sz="1100" u="none" cap="none" strike="noStrike">
                          <a:solidFill>
                            <a:schemeClr val="dk1"/>
                          </a:solidFill>
                          <a:latin typeface="Lucida Sans"/>
                          <a:ea typeface="Lucida Sans"/>
                          <a:cs typeface="Lucida Sans"/>
                          <a:sym typeface="Lucida Sans"/>
                        </a:rPr>
                        <a:t>))</a:t>
                      </a:r>
                      <a:endParaRPr sz="1100" u="none" cap="none" strike="noStrike">
                        <a:latin typeface="Lucida Sans"/>
                        <a:ea typeface="Lucida Sans"/>
                        <a:cs typeface="Lucida Sans"/>
                        <a:sym typeface="Lucida Sans"/>
                      </a:endParaRPr>
                    </a:p>
                  </a:txBody>
                  <a:tcPr marT="0" marB="0" marR="0" marL="0"/>
                </a:tc>
              </a:tr>
              <a:tr h="191125">
                <a:tc>
                  <a:txBody>
                    <a:bodyPr/>
                    <a:lstStyle/>
                    <a:p>
                      <a:pPr indent="0" lvl="0" marL="75565" marR="0" rtl="0" algn="l">
                        <a:lnSpc>
                          <a:spcPct val="11863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Memory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78105" rtl="0" algn="l">
                        <a:lnSpc>
                          <a:spcPct val="10875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>
                          <a:solidFill>
                            <a:schemeClr val="dk1"/>
                          </a:solidFill>
                          <a:latin typeface="Lucida Sans"/>
                          <a:ea typeface="Lucida Sans"/>
                          <a:cs typeface="Lucida Sans"/>
                          <a:sym typeface="Lucida Sans"/>
                        </a:rPr>
                        <a:t>Θ(</a:t>
                      </a:r>
                      <a:r>
                        <a:rPr i="1" lang="en-US" sz="1100">
                          <a:solidFill>
                            <a:schemeClr val="dk1"/>
                          </a:solidFill>
                        </a:rPr>
                        <a:t>n</a:t>
                      </a:r>
                      <a:r>
                        <a:rPr baseline="30000" lang="en-US" sz="1200">
                          <a:solidFill>
                            <a:schemeClr val="dk1"/>
                          </a:solidFill>
                        </a:rPr>
                        <a:t>2</a:t>
                      </a:r>
                      <a:r>
                        <a:rPr lang="en-US" sz="1100">
                          <a:solidFill>
                            <a:schemeClr val="dk1"/>
                          </a:solidFill>
                          <a:latin typeface="Lucida Sans"/>
                          <a:ea typeface="Lucida Sans"/>
                          <a:cs typeface="Lucida Sans"/>
                          <a:sym typeface="Lucida Sans"/>
                        </a:rPr>
                        <a:t>) or Θ(</a:t>
                      </a:r>
                      <a:r>
                        <a:rPr i="1" lang="en-US" sz="1100">
                          <a:solidFill>
                            <a:schemeClr val="dk1"/>
                          </a:solidFill>
                        </a:rPr>
                        <a:t>V</a:t>
                      </a:r>
                      <a:r>
                        <a:rPr baseline="30000" lang="en-US" sz="1200">
                          <a:solidFill>
                            <a:schemeClr val="dk1"/>
                          </a:solidFill>
                        </a:rPr>
                        <a:t>2</a:t>
                      </a:r>
                      <a:r>
                        <a:rPr lang="en-US" sz="1100">
                          <a:solidFill>
                            <a:schemeClr val="dk1"/>
                          </a:solidFill>
                          <a:latin typeface="Lucida Sans"/>
                          <a:ea typeface="Lucida Sans"/>
                          <a:cs typeface="Lucida Sans"/>
                          <a:sym typeface="Lucida Sans"/>
                        </a:rPr>
                        <a:t>)</a:t>
                      </a:r>
                      <a:endParaRPr sz="1100" u="none" cap="none" strike="noStrike">
                        <a:latin typeface="Lucida Sans"/>
                        <a:ea typeface="Lucida Sans"/>
                        <a:cs typeface="Lucida Sans"/>
                        <a:sym typeface="Lucida Sans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75565" marR="0" rtl="0" algn="l">
                        <a:lnSpc>
                          <a:spcPct val="11863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>
                          <a:latin typeface="Lucida Sans"/>
                          <a:ea typeface="Lucida Sans"/>
                          <a:cs typeface="Lucida Sans"/>
                          <a:sym typeface="Lucida Sans"/>
                        </a:rPr>
                        <a:t>Θ(</a:t>
                      </a:r>
                      <a:r>
                        <a:rPr i="1" lang="en-US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 </a:t>
                      </a:r>
                      <a:r>
                        <a:rPr lang="en-US" sz="1100" u="none" cap="none" strike="noStrike">
                          <a:latin typeface="Lucida Sans"/>
                          <a:ea typeface="Lucida Sans"/>
                          <a:cs typeface="Lucida Sans"/>
                          <a:sym typeface="Lucida Sans"/>
                        </a:rPr>
                        <a:t>+ </a:t>
                      </a:r>
                      <a:r>
                        <a:rPr i="1" lang="en-US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</a:t>
                      </a:r>
                      <a:r>
                        <a:rPr lang="en-US" sz="1100" u="none" cap="none" strike="noStrike">
                          <a:latin typeface="Lucida Sans"/>
                          <a:ea typeface="Lucida Sans"/>
                          <a:cs typeface="Lucida Sans"/>
                          <a:sym typeface="Lucida Sans"/>
                        </a:rPr>
                        <a:t>)</a:t>
                      </a:r>
                      <a:endParaRPr sz="1100" u="none" cap="none" strike="noStrike">
                        <a:latin typeface="Lucida Sans"/>
                        <a:ea typeface="Lucida Sans"/>
                        <a:cs typeface="Lucida Sans"/>
                        <a:sym typeface="Lucida Sans"/>
                      </a:endParaRPr>
                    </a:p>
                  </a:txBody>
                  <a:tcPr marT="0" marB="0" marR="0" marL="0"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487" name="Google Shape;487;g35359bad66d_0_8" title="comparison_directed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8925" y="535875"/>
            <a:ext cx="4767368" cy="12295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11"/>
          <p:cNvSpPr txBox="1"/>
          <p:nvPr>
            <p:ph type="title"/>
          </p:nvPr>
        </p:nvSpPr>
        <p:spPr>
          <a:xfrm>
            <a:off x="1189027" y="155925"/>
            <a:ext cx="31920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Which representation to use?</a:t>
            </a:r>
            <a:endParaRPr/>
          </a:p>
        </p:txBody>
      </p:sp>
      <p:sp>
        <p:nvSpPr>
          <p:cNvPr id="493" name="Google Shape;493;p11"/>
          <p:cNvSpPr txBox="1"/>
          <p:nvPr/>
        </p:nvSpPr>
        <p:spPr>
          <a:xfrm>
            <a:off x="130250" y="2988800"/>
            <a:ext cx="1125600" cy="1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sng" cap="none" strike="noStrike">
                <a:solidFill>
                  <a:srgbClr val="0000FF"/>
                </a:solidFill>
                <a:latin typeface="Tahoma"/>
                <a:ea typeface="Tahoma"/>
                <a:cs typeface="Tahoma"/>
                <a:sym typeface="Tahoma"/>
              </a:rPr>
              <a:t>Graph representation Ch 22.1</a:t>
            </a:r>
            <a:endParaRPr b="0" i="0" sz="6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94" name="Google Shape;494;p11"/>
          <p:cNvSpPr txBox="1"/>
          <p:nvPr/>
        </p:nvSpPr>
        <p:spPr>
          <a:xfrm>
            <a:off x="268034" y="505150"/>
            <a:ext cx="4545000" cy="6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6650">
            <a:spAutoFit/>
          </a:bodyPr>
          <a:lstStyle/>
          <a:p>
            <a:pPr indent="-139065" lvl="0" marL="15811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4669"/>
              </a:buClr>
              <a:buSzPts val="1100"/>
              <a:buFont typeface="Lucida Sans"/>
              <a:buChar char="•"/>
            </a:pPr>
            <a:r>
              <a:rPr b="0" i="0" lang="en-US" sz="11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No general rule</a:t>
            </a:r>
            <a:endParaRPr b="0" i="0" sz="11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138430" lvl="0" marL="157480" marR="0" rtl="0" algn="l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>
                <a:srgbClr val="334669"/>
              </a:buClr>
              <a:buSzPts val="1100"/>
              <a:buFont typeface="Lucida Sans"/>
              <a:buChar char="•"/>
            </a:pPr>
            <a:r>
              <a:rPr b="0" i="0" lang="en-US" sz="11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Depends on use case</a:t>
            </a:r>
            <a:endParaRPr b="0" i="0" sz="11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126365" lvl="1" marL="434340" marR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334669"/>
              </a:buClr>
              <a:buSzPts val="900"/>
              <a:buFont typeface="Lucida Sans"/>
              <a:buChar char="•"/>
            </a:pPr>
            <a:r>
              <a:rPr b="0" i="0" lang="en-US" sz="9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How sparse is the graph?</a:t>
            </a:r>
            <a:endParaRPr b="0" i="0" sz="9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126365" lvl="1" marL="43434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4669"/>
              </a:buClr>
              <a:buSzPts val="900"/>
              <a:buFont typeface="Lucida Sans"/>
              <a:buChar char="•"/>
            </a:pPr>
            <a:r>
              <a:rPr b="0" i="0" lang="en-US" sz="9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Which operations do we need to perform?</a:t>
            </a:r>
            <a:endParaRPr b="0" i="0" sz="9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graphicFrame>
        <p:nvGraphicFramePr>
          <p:cNvPr id="495" name="Google Shape;495;p11"/>
          <p:cNvGraphicFramePr/>
          <p:nvPr/>
        </p:nvGraphicFramePr>
        <p:xfrm>
          <a:off x="264238" y="1806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{0635C5B6-42D0-441F-9543-5E6C38F4ADCB}</a:tableStyleId>
              </a:tblPr>
              <a:tblGrid>
                <a:gridCol w="920275"/>
                <a:gridCol w="1254250"/>
                <a:gridCol w="3062775"/>
              </a:tblGrid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cap="none" strike="noStrike">
                          <a:latin typeface="Tahoma"/>
                          <a:ea typeface="Tahoma"/>
                          <a:cs typeface="Tahoma"/>
                          <a:sym typeface="Tahoma"/>
                        </a:rPr>
                        <a:t>Graph Type</a:t>
                      </a:r>
                      <a:endParaRPr sz="8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cap="none" strike="noStrike">
                          <a:latin typeface="Tahoma"/>
                          <a:ea typeface="Tahoma"/>
                          <a:cs typeface="Tahoma"/>
                          <a:sym typeface="Tahoma"/>
                        </a:rPr>
                        <a:t>Best Representation</a:t>
                      </a:r>
                      <a:endParaRPr sz="8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cap="none" strike="noStrike">
                          <a:latin typeface="Tahoma"/>
                          <a:ea typeface="Tahoma"/>
                          <a:cs typeface="Tahoma"/>
                          <a:sym typeface="Tahoma"/>
                        </a:rPr>
                        <a:t>Reason</a:t>
                      </a:r>
                      <a:endParaRPr sz="8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cap="none" strike="noStrike">
                          <a:latin typeface="Tahoma"/>
                          <a:ea typeface="Tahoma"/>
                          <a:cs typeface="Tahoma"/>
                          <a:sym typeface="Tahoma"/>
                        </a:rPr>
                        <a:t>Sparse Graph</a:t>
                      </a:r>
                      <a:endParaRPr sz="8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cap="none" strike="noStrike">
                          <a:latin typeface="Tahoma"/>
                          <a:ea typeface="Tahoma"/>
                          <a:cs typeface="Tahoma"/>
                          <a:sym typeface="Tahoma"/>
                        </a:rPr>
                        <a:t>Adjacency List</a:t>
                      </a:r>
                      <a:endParaRPr sz="8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cap="none" strike="noStrike">
                          <a:latin typeface="Tahoma"/>
                          <a:ea typeface="Tahoma"/>
                          <a:cs typeface="Tahoma"/>
                          <a:sym typeface="Tahoma"/>
                        </a:rPr>
                        <a:t>Memory efficient and </a:t>
                      </a:r>
                      <a:r>
                        <a:rPr lang="en-US" sz="800" u="sng" cap="none" strike="noStrike">
                          <a:latin typeface="Tahoma"/>
                          <a:ea typeface="Tahoma"/>
                          <a:cs typeface="Tahoma"/>
                          <a:sym typeface="Tahoma"/>
                        </a:rPr>
                        <a:t>fast traversal </a:t>
                      </a:r>
                      <a:r>
                        <a:rPr lang="en-US" sz="800" u="none" cap="none" strike="noStrike">
                          <a:latin typeface="Tahoma"/>
                          <a:ea typeface="Tahoma"/>
                          <a:cs typeface="Tahoma"/>
                          <a:sym typeface="Tahoma"/>
                        </a:rPr>
                        <a:t>due to </a:t>
                      </a:r>
                      <a:r>
                        <a:rPr lang="en-US" sz="800" u="sng" cap="none" strike="noStrike">
                          <a:latin typeface="Tahoma"/>
                          <a:ea typeface="Tahoma"/>
                          <a:cs typeface="Tahoma"/>
                          <a:sym typeface="Tahoma"/>
                        </a:rPr>
                        <a:t>fewer edges.</a:t>
                      </a:r>
                      <a:endParaRPr sz="800" u="sng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cap="none" strike="noStrike">
                          <a:latin typeface="Tahoma"/>
                          <a:ea typeface="Tahoma"/>
                          <a:cs typeface="Tahoma"/>
                          <a:sym typeface="Tahoma"/>
                        </a:rPr>
                        <a:t>Dense Graph</a:t>
                      </a:r>
                      <a:endParaRPr sz="8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cap="none" strike="noStrike">
                          <a:latin typeface="Tahoma"/>
                          <a:ea typeface="Tahoma"/>
                          <a:cs typeface="Tahoma"/>
                          <a:sym typeface="Tahoma"/>
                        </a:rPr>
                        <a:t>Adjacency Matrix</a:t>
                      </a:r>
                      <a:endParaRPr sz="8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cap="none" strike="noStrike">
                          <a:latin typeface="Tahoma"/>
                          <a:ea typeface="Tahoma"/>
                          <a:cs typeface="Tahoma"/>
                          <a:sym typeface="Tahoma"/>
                        </a:rPr>
                        <a:t>Efficient for </a:t>
                      </a:r>
                      <a:r>
                        <a:rPr lang="en-US" sz="800" u="sng" cap="none" strike="noStrike">
                          <a:latin typeface="Tahoma"/>
                          <a:ea typeface="Tahoma"/>
                          <a:cs typeface="Tahoma"/>
                          <a:sym typeface="Tahoma"/>
                        </a:rPr>
                        <a:t>edge lookups</a:t>
                      </a:r>
                      <a:r>
                        <a:rPr lang="en-US" sz="800" u="none" cap="none" strike="noStrike">
                          <a:latin typeface="Tahoma"/>
                          <a:ea typeface="Tahoma"/>
                          <a:cs typeface="Tahoma"/>
                          <a:sym typeface="Tahoma"/>
                        </a:rPr>
                        <a:t> and handles high connectivity.</a:t>
                      </a:r>
                      <a:endParaRPr sz="8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496" name="Google Shape;496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69725" y="595625"/>
            <a:ext cx="1642400" cy="971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3220fd27c11_5_233"/>
          <p:cNvSpPr txBox="1"/>
          <p:nvPr>
            <p:ph type="title"/>
          </p:nvPr>
        </p:nvSpPr>
        <p:spPr>
          <a:xfrm>
            <a:off x="1247917" y="164483"/>
            <a:ext cx="42309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6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Incidence Matrix Representation (optional)</a:t>
            </a:r>
            <a:endParaRPr/>
          </a:p>
        </p:txBody>
      </p:sp>
      <p:sp>
        <p:nvSpPr>
          <p:cNvPr id="502" name="Google Shape;502;g3220fd27c11_5_233"/>
          <p:cNvSpPr txBox="1"/>
          <p:nvPr/>
        </p:nvSpPr>
        <p:spPr>
          <a:xfrm>
            <a:off x="349700" y="626225"/>
            <a:ext cx="5066400" cy="17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9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Use</a:t>
            </a:r>
            <a:r>
              <a:rPr b="0" i="0" lang="en-US" sz="9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: Popularized by electrical circuit analysis.</a:t>
            </a:r>
            <a:endParaRPr b="0" i="0" sz="9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9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Vertices &amp; Edges Numbered</a:t>
            </a:r>
            <a:r>
              <a:rPr b="0" i="0" lang="en-US" sz="9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:</a:t>
            </a:r>
            <a:endParaRPr b="0" i="0" sz="9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8575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ahoma"/>
              <a:buChar char="●"/>
            </a:pPr>
            <a:r>
              <a:rPr b="0" i="0" lang="en-US" sz="9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Edges numbered from 0 to M−1. Here, M= no of edges</a:t>
            </a:r>
            <a:endParaRPr b="0" i="0" sz="9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857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ahoma"/>
              <a:buChar char="●"/>
            </a:pPr>
            <a:r>
              <a:rPr b="0" i="0" lang="en-US" sz="9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Vertices numbered from 0 to N−1. Here, N= no of vertices/nodes</a:t>
            </a:r>
            <a:endParaRPr b="0" i="0" sz="9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9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Matrix Structure</a:t>
            </a:r>
            <a:r>
              <a:rPr b="0" i="0" lang="en-US" sz="9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:</a:t>
            </a:r>
            <a:endParaRPr b="0" i="0" sz="9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8575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ahoma"/>
              <a:buChar char="●"/>
            </a:pPr>
            <a:r>
              <a:rPr b="0" i="0" lang="en-US" sz="9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M×N (M rows for edges, N columns for vertices)</a:t>
            </a:r>
            <a:endParaRPr b="1" i="0" sz="8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3220fd27c11_5_258"/>
          <p:cNvSpPr txBox="1"/>
          <p:nvPr>
            <p:ph type="title"/>
          </p:nvPr>
        </p:nvSpPr>
        <p:spPr>
          <a:xfrm>
            <a:off x="703050" y="152225"/>
            <a:ext cx="48279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600"/>
              </a:spcBef>
              <a:spcAft>
                <a:spcPts val="400"/>
              </a:spcAft>
              <a:buSzPts val="1100"/>
              <a:buNone/>
            </a:pPr>
            <a:r>
              <a:rPr lang="en-US" sz="14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Incidence Matrix Representation: Undirected graph (optional)</a:t>
            </a:r>
            <a:endParaRPr/>
          </a:p>
        </p:txBody>
      </p:sp>
      <p:pic>
        <p:nvPicPr>
          <p:cNvPr id="508" name="Google Shape;508;g3220fd27c11_5_2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36748" y="479525"/>
            <a:ext cx="3794127" cy="2630375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Google Shape;509;g3220fd27c11_5_258"/>
          <p:cNvSpPr txBox="1"/>
          <p:nvPr/>
        </p:nvSpPr>
        <p:spPr>
          <a:xfrm>
            <a:off x="338100" y="565925"/>
            <a:ext cx="2510400" cy="9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-US" sz="9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Undirected Graph</a:t>
            </a:r>
            <a:r>
              <a:rPr b="0" i="0" lang="en-US" sz="9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: 1s in columns of the two vertices connected by each edge.</a:t>
            </a:r>
            <a:endParaRPr b="0" i="0" sz="9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990000"/>
                </a:solidFill>
                <a:latin typeface="Tahoma"/>
                <a:ea typeface="Tahoma"/>
                <a:cs typeface="Tahoma"/>
                <a:sym typeface="Tahoma"/>
              </a:rPr>
              <a:t>Red writings are the numbering of the edges, not the weight</a:t>
            </a:r>
            <a:endParaRPr b="0" i="0" sz="900" u="none" cap="none" strike="noStrike">
              <a:solidFill>
                <a:srgbClr val="99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3220fd27c11_5_268"/>
          <p:cNvSpPr txBox="1"/>
          <p:nvPr>
            <p:ph type="title"/>
          </p:nvPr>
        </p:nvSpPr>
        <p:spPr>
          <a:xfrm>
            <a:off x="490601" y="164475"/>
            <a:ext cx="49881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600"/>
              </a:spcBef>
              <a:spcAft>
                <a:spcPts val="400"/>
              </a:spcAft>
              <a:buSzPts val="1100"/>
              <a:buNone/>
            </a:pPr>
            <a:r>
              <a:rPr lang="en-US" sz="14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Incidence Matrix Representation: Directed Graph (optional)</a:t>
            </a:r>
            <a:endParaRPr/>
          </a:p>
        </p:txBody>
      </p:sp>
      <p:pic>
        <p:nvPicPr>
          <p:cNvPr id="515" name="Google Shape;515;g3220fd27c11_5_2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63275" y="576325"/>
            <a:ext cx="3755625" cy="2539001"/>
          </a:xfrm>
          <a:prstGeom prst="rect">
            <a:avLst/>
          </a:prstGeom>
          <a:noFill/>
          <a:ln>
            <a:noFill/>
          </a:ln>
        </p:spPr>
      </p:pic>
      <p:sp>
        <p:nvSpPr>
          <p:cNvPr id="516" name="Google Shape;516;g3220fd27c11_5_268"/>
          <p:cNvSpPr txBox="1"/>
          <p:nvPr/>
        </p:nvSpPr>
        <p:spPr>
          <a:xfrm>
            <a:off x="56125" y="466450"/>
            <a:ext cx="33012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-US" sz="9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Outgoing Edge</a:t>
            </a:r>
            <a:r>
              <a:rPr b="0" i="0" lang="en-US" sz="9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: Put a </a:t>
            </a:r>
            <a:r>
              <a:rPr b="1" i="0" lang="en-US" sz="9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1</a:t>
            </a:r>
            <a:r>
              <a:rPr b="0" i="0" lang="en-US" sz="9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in the source vertex column.</a:t>
            </a:r>
            <a:br>
              <a:rPr b="0" i="0" lang="en-US" sz="9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b="1" i="0" lang="en-US" sz="9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Incoming Edge</a:t>
            </a:r>
            <a:r>
              <a:rPr b="0" i="0" lang="en-US" sz="9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: Put a </a:t>
            </a:r>
            <a:r>
              <a:rPr b="1" i="0" lang="en-US" sz="9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-1</a:t>
            </a:r>
            <a:r>
              <a:rPr b="0" i="0" lang="en-US" sz="9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in the destination vertex column.</a:t>
            </a:r>
            <a:br>
              <a:rPr b="0" i="0" lang="en-US" sz="9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br>
              <a:rPr b="0" i="0" lang="en-US" sz="9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b="0" i="0" lang="en-US" sz="900" u="none" cap="none" strike="noStrike">
                <a:solidFill>
                  <a:srgbClr val="990000"/>
                </a:solidFill>
                <a:latin typeface="Tahoma"/>
                <a:ea typeface="Tahoma"/>
                <a:cs typeface="Tahoma"/>
                <a:sym typeface="Tahoma"/>
              </a:rPr>
              <a:t>Red writings are the numbering of the edges, not the weight</a:t>
            </a:r>
            <a:endParaRPr b="0" i="0" sz="9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517" name="Google Shape;517;g3220fd27c11_5_268"/>
          <p:cNvSpPr txBox="1"/>
          <p:nvPr/>
        </p:nvSpPr>
        <p:spPr>
          <a:xfrm>
            <a:off x="206725" y="2535675"/>
            <a:ext cx="30000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-US" sz="9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Edge-Weighted Graph</a:t>
            </a:r>
            <a:r>
              <a:rPr b="0" i="0" lang="en-US" sz="9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: Use positive/negative weights instead of 1 and -1. (Not part of syllabus)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3220fd27c11_5_251"/>
          <p:cNvSpPr txBox="1"/>
          <p:nvPr>
            <p:ph type="title"/>
          </p:nvPr>
        </p:nvSpPr>
        <p:spPr>
          <a:xfrm>
            <a:off x="1247917" y="164483"/>
            <a:ext cx="42309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600"/>
              </a:spcBef>
              <a:spcAft>
                <a:spcPts val="400"/>
              </a:spcAft>
              <a:buSzPts val="1100"/>
              <a:buNone/>
            </a:pPr>
            <a:r>
              <a:rPr lang="en-US" sz="14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Incidence Matrix Representation (optional)</a:t>
            </a:r>
            <a:endParaRPr/>
          </a:p>
        </p:txBody>
      </p:sp>
      <p:sp>
        <p:nvSpPr>
          <p:cNvPr id="523" name="Google Shape;523;g3220fd27c11_5_251"/>
          <p:cNvSpPr txBox="1"/>
          <p:nvPr/>
        </p:nvSpPr>
        <p:spPr>
          <a:xfrm>
            <a:off x="283100" y="642850"/>
            <a:ext cx="5066400" cy="21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Space Complexity</a:t>
            </a:r>
            <a:r>
              <a:rPr b="0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:</a:t>
            </a:r>
            <a:endParaRPr b="0" i="0" sz="10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9210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●"/>
            </a:pPr>
            <a:r>
              <a:rPr b="1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Space Complexity</a:t>
            </a:r>
            <a:r>
              <a:rPr b="0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: O(MN) or O(VE) or O(VxE).</a:t>
            </a:r>
            <a:endParaRPr b="0" i="0" sz="10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92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●"/>
            </a:pPr>
            <a:r>
              <a:rPr b="1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Sparse Graphs</a:t>
            </a:r>
            <a:r>
              <a:rPr b="0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: Incidence matrix/ Adjacency list may be cheaper than adjacency matrix.</a:t>
            </a:r>
            <a:endParaRPr b="0" i="0" sz="10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92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●"/>
            </a:pPr>
            <a:r>
              <a:rPr b="1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Dense Graphs</a:t>
            </a:r>
            <a:r>
              <a:rPr b="0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: Adjacency matrix may be better.</a:t>
            </a:r>
            <a:endParaRPr b="0" i="0" sz="10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br>
              <a:rPr b="1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b="1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Applications</a:t>
            </a:r>
            <a:r>
              <a:rPr b="0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:</a:t>
            </a:r>
            <a:endParaRPr b="0" i="0" sz="10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9210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●"/>
            </a:pPr>
            <a:r>
              <a:rPr b="0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Popular in </a:t>
            </a:r>
            <a:r>
              <a:rPr b="1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electrical circuit analysis</a:t>
            </a:r>
            <a:r>
              <a:rPr b="0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(sparse graphs).</a:t>
            </a:r>
            <a:endParaRPr b="0" i="0" sz="10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92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ahoma"/>
              <a:buChar char="●"/>
            </a:pPr>
            <a:r>
              <a:rPr b="0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Specific algorithms require incidence matrix for computation efficiency.</a:t>
            </a:r>
            <a:endParaRPr b="0" i="0" sz="10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28"/>
          <p:cNvSpPr txBox="1"/>
          <p:nvPr>
            <p:ph type="title"/>
          </p:nvPr>
        </p:nvSpPr>
        <p:spPr>
          <a:xfrm>
            <a:off x="2335151" y="1126050"/>
            <a:ext cx="1616100" cy="39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450">
                <a:solidFill>
                  <a:srgbClr val="000000"/>
                </a:solidFill>
              </a:rPr>
              <a:t>The End</a:t>
            </a:r>
            <a:endParaRPr sz="245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3220fd27c11_4_52"/>
          <p:cNvSpPr txBox="1"/>
          <p:nvPr>
            <p:ph type="title"/>
          </p:nvPr>
        </p:nvSpPr>
        <p:spPr>
          <a:xfrm>
            <a:off x="257642" y="145433"/>
            <a:ext cx="42309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752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Examples of graphs</a:t>
            </a:r>
            <a:endParaRPr/>
          </a:p>
        </p:txBody>
      </p:sp>
      <p:sp>
        <p:nvSpPr>
          <p:cNvPr id="80" name="Google Shape;80;g3220fd27c11_4_52"/>
          <p:cNvSpPr txBox="1"/>
          <p:nvPr/>
        </p:nvSpPr>
        <p:spPr>
          <a:xfrm>
            <a:off x="134150" y="443050"/>
            <a:ext cx="5349600" cy="5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789305" lvl="0" marL="801370" marR="267335" rtl="0" algn="l">
              <a:lnSpc>
                <a:spcPct val="1026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3333B2"/>
                </a:solidFill>
                <a:latin typeface="Calibri"/>
                <a:ea typeface="Calibri"/>
                <a:cs typeface="Calibri"/>
                <a:sym typeface="Calibri"/>
              </a:rPr>
              <a:t>Social Networks </a:t>
            </a:r>
            <a:r>
              <a:rPr b="0" i="0" lang="en-US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(e.g., Facebook, LinkedIn)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789305" lvl="0" marL="801370" marR="267335" rtl="0" algn="l">
              <a:lnSpc>
                <a:spcPct val="1026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3333B2"/>
                </a:solidFill>
                <a:latin typeface="Calibri"/>
                <a:ea typeface="Calibri"/>
                <a:cs typeface="Calibri"/>
                <a:sym typeface="Calibri"/>
              </a:rPr>
              <a:t>Dependency Networks</a:t>
            </a:r>
            <a:r>
              <a:rPr b="0" i="0" lang="en-US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(e.g., task scheduling, software dependencies)</a:t>
            </a:r>
            <a:endParaRPr b="1" i="0" sz="10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81" name="Google Shape;81;g3220fd27c11_4_52"/>
          <p:cNvSpPr txBox="1"/>
          <p:nvPr/>
        </p:nvSpPr>
        <p:spPr>
          <a:xfrm>
            <a:off x="117650" y="2706975"/>
            <a:ext cx="5382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Image source6:</a:t>
            </a:r>
            <a:r>
              <a:rPr b="0" i="0" lang="en-US" sz="600" u="none" cap="none" strike="noStrike">
                <a:solidFill>
                  <a:schemeClr val="dk1"/>
                </a:solidFill>
                <a:uFill>
                  <a:noFill/>
                </a:uFill>
                <a:latin typeface="Tahoma"/>
                <a:ea typeface="Tahoma"/>
                <a:cs typeface="Tahoma"/>
                <a:sym typeface="Tahoma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b="0" i="0" lang="en-US" sz="600" u="sng" cap="none" strike="noStrike">
                <a:solidFill>
                  <a:srgbClr val="1155CC"/>
                </a:solidFill>
                <a:latin typeface="Tahoma"/>
                <a:ea typeface="Tahoma"/>
                <a:cs typeface="Tahoma"/>
                <a:sym typeface="Tahoma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https://www.researchgate.net/publication/340347681_A_Study_on_Graph_Theory_Properties_of_On-line_Social_Networks</a:t>
            </a:r>
            <a:br>
              <a:rPr b="0" i="0" lang="en-US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b="0" i="0" lang="en-US" sz="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Image source4:</a:t>
            </a:r>
            <a:r>
              <a:rPr b="0" i="0" lang="en-US" sz="600" u="none" cap="none" strike="noStrike">
                <a:solidFill>
                  <a:schemeClr val="dk1"/>
                </a:solidFill>
                <a:uFill>
                  <a:noFill/>
                </a:uFill>
                <a:latin typeface="Tahoma"/>
                <a:ea typeface="Tahoma"/>
                <a:cs typeface="Tahoma"/>
                <a:sym typeface="Tahoma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b="0" i="0" lang="en-US" sz="600" u="sng" cap="none" strike="noStrike">
                <a:solidFill>
                  <a:srgbClr val="1155CC"/>
                </a:solidFill>
                <a:latin typeface="Tahoma"/>
                <a:ea typeface="Tahoma"/>
                <a:cs typeface="Tahoma"/>
                <a:sym typeface="Tahoma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https://benthamopen.com/contents/supplementary-material/TOBIOIJ-5-53_SD1.pdf</a:t>
            </a:r>
            <a:endParaRPr b="0" i="0" sz="12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82" name="Google Shape;82;g3220fd27c11_4_5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48925" y="1107500"/>
            <a:ext cx="1680351" cy="144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g3220fd27c11_4_5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766426" y="1107499"/>
            <a:ext cx="1924398" cy="1444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220fd27c11_0_89"/>
          <p:cNvSpPr txBox="1"/>
          <p:nvPr>
            <p:ph type="title"/>
          </p:nvPr>
        </p:nvSpPr>
        <p:spPr>
          <a:xfrm>
            <a:off x="1313542" y="104933"/>
            <a:ext cx="4230900" cy="5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/>
              <a:t>Directed vs undirected Graph</a:t>
            </a:r>
            <a:endParaRPr/>
          </a:p>
          <a:p>
            <a:pPr indent="0" lvl="0" marL="1752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9" name="Google Shape;89;g3220fd27c11_0_89"/>
          <p:cNvSpPr txBox="1"/>
          <p:nvPr/>
        </p:nvSpPr>
        <p:spPr>
          <a:xfrm>
            <a:off x="58625" y="419925"/>
            <a:ext cx="5418300" cy="23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Graph Types</a:t>
            </a:r>
            <a:r>
              <a:rPr b="0" i="0" lang="en-US" sz="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:</a:t>
            </a:r>
            <a:endParaRPr b="0" i="0" sz="8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7940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●"/>
            </a:pPr>
            <a:r>
              <a:rPr b="1" i="0" lang="en-US" sz="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Directed</a:t>
            </a:r>
            <a:r>
              <a:rPr b="0" i="0" lang="en-US" sz="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: </a:t>
            </a:r>
            <a:endParaRPr b="0" i="0" sz="8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794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○"/>
            </a:pPr>
            <a:r>
              <a:rPr b="0" i="0" lang="en-US" sz="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E contains </a:t>
            </a:r>
            <a:r>
              <a:rPr b="0" i="0" lang="en-US" sz="800" u="sng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ordered pairs</a:t>
            </a:r>
            <a:endParaRPr b="0" i="0" sz="800" u="sng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79400" lvl="1" marL="914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Tahoma"/>
              <a:buChar char="○"/>
            </a:pPr>
            <a:r>
              <a:rPr b="0" i="0" lang="en-US" sz="9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Edges have direction (one-way streets)</a:t>
            </a:r>
            <a:endParaRPr b="0" i="0" sz="8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794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●"/>
            </a:pPr>
            <a:r>
              <a:rPr b="1" i="0" lang="en-US" sz="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Undirected</a:t>
            </a:r>
            <a:r>
              <a:rPr b="1" i="0" lang="en-US" sz="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: (Bi-directional)</a:t>
            </a:r>
            <a:endParaRPr b="1" i="0" sz="8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794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○"/>
            </a:pPr>
            <a:r>
              <a:rPr b="0" i="0" lang="en-US" sz="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E contains </a:t>
            </a:r>
            <a:r>
              <a:rPr b="0" i="0" lang="en-US" sz="800" u="sng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unordered pairs</a:t>
            </a:r>
            <a:endParaRPr b="0" i="0" sz="800" u="sng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79400" lvl="1" marL="914400" marR="110488" rtl="0" algn="just">
              <a:lnSpc>
                <a:spcPct val="1026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Tahoma"/>
              <a:buChar char="○"/>
            </a:pPr>
            <a:r>
              <a:rPr b="0" i="0" lang="en-US" sz="9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Edges have no direction (two-way streets)</a:t>
            </a:r>
            <a:endParaRPr b="0" i="0" sz="9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110488" rtl="0" algn="just">
              <a:lnSpc>
                <a:spcPct val="1026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110488" rtl="0" algn="just">
              <a:lnSpc>
                <a:spcPct val="1026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Vertex Adjacency</a:t>
            </a:r>
            <a:r>
              <a:rPr b="0" i="0" lang="en-US" sz="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:</a:t>
            </a:r>
            <a:endParaRPr b="0" i="0" sz="8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79400" lvl="0" marL="457200" marR="110488" rtl="0" algn="just">
              <a:lnSpc>
                <a:spcPct val="1026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Tahoma"/>
              <a:buChar char="●"/>
            </a:pPr>
            <a:r>
              <a:rPr b="0" i="0" lang="en-US" sz="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If (</a:t>
            </a:r>
            <a:r>
              <a:rPr b="0" i="1" lang="en-US" sz="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u, v </a:t>
            </a:r>
            <a:r>
              <a:rPr b="0" i="0" lang="en-US" sz="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) </a:t>
            </a:r>
            <a:r>
              <a:rPr b="0" i="1" lang="en-US" sz="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∈ E </a:t>
            </a:r>
            <a:r>
              <a:rPr b="0" i="0" lang="en-US" sz="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, </a:t>
            </a:r>
            <a:endParaRPr b="0" i="0" sz="8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79400" lvl="0" marL="457200" marR="110488" rtl="0" algn="just">
              <a:lnSpc>
                <a:spcPct val="1026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Tahoma"/>
              <a:buChar char="●"/>
            </a:pPr>
            <a:r>
              <a:rPr b="0" i="0" lang="en-US" sz="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then vertices </a:t>
            </a:r>
            <a:r>
              <a:rPr b="0" i="1" lang="en-US" sz="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u </a:t>
            </a:r>
            <a:r>
              <a:rPr b="0" i="0" lang="en-US" sz="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and </a:t>
            </a:r>
            <a:r>
              <a:rPr b="0" i="1" lang="en-US" sz="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v </a:t>
            </a:r>
            <a:r>
              <a:rPr b="0" i="0" lang="en-US" sz="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are </a:t>
            </a:r>
            <a:r>
              <a:rPr b="1" i="0" lang="en-US" sz="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adjacent.</a:t>
            </a:r>
            <a:br>
              <a:rPr b="0" i="0" lang="en-US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1" i="0" sz="6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90" name="Google Shape;90;g3220fd27c11_0_89"/>
          <p:cNvSpPr txBox="1"/>
          <p:nvPr/>
        </p:nvSpPr>
        <p:spPr>
          <a:xfrm>
            <a:off x="3353250" y="493250"/>
            <a:ext cx="2499300" cy="9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3048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baseline="30000" i="0" lang="en-US" sz="13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In graph, </a:t>
            </a:r>
            <a:endParaRPr b="0" i="0" sz="13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11150" lvl="0" marL="457200" marR="30480" rtl="0" algn="l">
              <a:lnSpc>
                <a:spcPct val="86250"/>
              </a:lnSpc>
              <a:spcBef>
                <a:spcPts val="195"/>
              </a:spcBef>
              <a:spcAft>
                <a:spcPts val="0"/>
              </a:spcAft>
              <a:buClr>
                <a:srgbClr val="334669"/>
              </a:buClr>
              <a:buSzPts val="1300"/>
              <a:buFont typeface="Tahoma"/>
              <a:buChar char="•"/>
            </a:pPr>
            <a:r>
              <a:rPr b="0" baseline="30000" i="0" lang="en-US" sz="13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node = Vertex, </a:t>
            </a:r>
            <a:endParaRPr b="0" baseline="30000" i="0" sz="13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11150" lvl="0" marL="457200" marR="30480" rtl="0" algn="l">
              <a:lnSpc>
                <a:spcPct val="86250"/>
              </a:lnSpc>
              <a:spcBef>
                <a:spcPts val="195"/>
              </a:spcBef>
              <a:spcAft>
                <a:spcPts val="0"/>
              </a:spcAft>
              <a:buClr>
                <a:srgbClr val="334669"/>
              </a:buClr>
              <a:buSzPts val="1300"/>
              <a:buFont typeface="Tahoma"/>
              <a:buChar char="•"/>
            </a:pPr>
            <a:r>
              <a:rPr b="0" baseline="30000" i="0" lang="en-US" sz="13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nodes = vertices</a:t>
            </a:r>
            <a:endParaRPr b="0" i="0" sz="13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11150" lvl="0" marL="457200" marR="30480" rtl="0" algn="l">
              <a:lnSpc>
                <a:spcPct val="86250"/>
              </a:lnSpc>
              <a:spcBef>
                <a:spcPts val="195"/>
              </a:spcBef>
              <a:spcAft>
                <a:spcPts val="0"/>
              </a:spcAft>
              <a:buClr>
                <a:srgbClr val="334669"/>
              </a:buClr>
              <a:buSzPts val="1300"/>
              <a:buFont typeface="Tahoma"/>
              <a:buChar char="•"/>
            </a:pPr>
            <a:r>
              <a:rPr b="0" baseline="30000" i="0" lang="en-US" sz="13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connection between 2 nodes = edge</a:t>
            </a:r>
            <a:endParaRPr b="0" i="0" sz="13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descr="A diagram of a connection&#10;&#10;Description automatically generated with medium confidence" id="91" name="Google Shape;91;g3220fd27c11_0_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56650" y="1869827"/>
            <a:ext cx="2970875" cy="89080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g3220fd27c11_0_89"/>
          <p:cNvSpPr txBox="1"/>
          <p:nvPr/>
        </p:nvSpPr>
        <p:spPr>
          <a:xfrm>
            <a:off x="264575" y="2934100"/>
            <a:ext cx="4762500" cy="1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38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baseline="30000" i="0" lang="en-US" sz="9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1</a:t>
            </a:r>
            <a:r>
              <a:rPr b="0" i="0" lang="en-US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Cormen, Leiserson, Rivest, Stein. Introduction to Algorithms, 3rd edition, MIT Press, 2009</a:t>
            </a:r>
            <a:endParaRPr b="0" i="0" sz="9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220fd27c11_0_80"/>
          <p:cNvSpPr txBox="1"/>
          <p:nvPr>
            <p:ph type="title"/>
          </p:nvPr>
        </p:nvSpPr>
        <p:spPr>
          <a:xfrm>
            <a:off x="263417" y="68558"/>
            <a:ext cx="42309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752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Vertex Degrees</a:t>
            </a:r>
            <a:endParaRPr/>
          </a:p>
        </p:txBody>
      </p:sp>
      <p:pic>
        <p:nvPicPr>
          <p:cNvPr id="98" name="Google Shape;98;g3220fd27c11_0_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25" y="1779700"/>
            <a:ext cx="2524059" cy="1431875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g3220fd27c11_0_80"/>
          <p:cNvSpPr txBox="1"/>
          <p:nvPr/>
        </p:nvSpPr>
        <p:spPr>
          <a:xfrm>
            <a:off x="3322700" y="2246800"/>
            <a:ext cx="2271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What is the degree of d here?</a:t>
            </a:r>
            <a:endParaRPr b="0" i="0" sz="10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00" name="Google Shape;100;g3220fd27c11_0_80"/>
          <p:cNvSpPr txBox="1"/>
          <p:nvPr/>
        </p:nvSpPr>
        <p:spPr>
          <a:xfrm>
            <a:off x="140825" y="343050"/>
            <a:ext cx="5651100" cy="15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   Here, v is a node/vertex</a:t>
            </a:r>
            <a:endParaRPr b="0" i="0" sz="8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7940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Tahoma"/>
              <a:buChar char="●"/>
            </a:pPr>
            <a:r>
              <a:rPr b="1" i="0" lang="en-US" sz="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For undirected graph: </a:t>
            </a:r>
            <a:endParaRPr b="1" i="0" sz="8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794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○"/>
            </a:pPr>
            <a:r>
              <a:rPr b="1" i="0" lang="en-US" sz="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Degree (deg⁡(v))</a:t>
            </a:r>
            <a:r>
              <a:rPr b="0" i="0" lang="en-US" sz="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: Number of edges connected to v</a:t>
            </a:r>
            <a:endParaRPr b="0" i="0" sz="8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794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Tahoma"/>
              <a:buChar char="●"/>
            </a:pPr>
            <a:r>
              <a:rPr b="1" i="0" lang="en-US" sz="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For directed graph: </a:t>
            </a:r>
            <a:endParaRPr b="1" i="0" sz="8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794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○"/>
            </a:pPr>
            <a:r>
              <a:rPr b="1" i="0" lang="en-US" sz="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In-degree (indeg(v))</a:t>
            </a:r>
            <a:r>
              <a:rPr b="0" i="0" lang="en-US" sz="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: Number of </a:t>
            </a:r>
            <a:r>
              <a:rPr b="1" i="0" lang="en-US" sz="800" u="none" cap="none" strike="noStrike">
                <a:solidFill>
                  <a:srgbClr val="0000FF"/>
                </a:solidFill>
                <a:latin typeface="Tahoma"/>
                <a:ea typeface="Tahoma"/>
                <a:cs typeface="Tahoma"/>
                <a:sym typeface="Tahoma"/>
              </a:rPr>
              <a:t>incoming</a:t>
            </a:r>
            <a:r>
              <a:rPr b="0" i="0" lang="en-US" sz="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edges to v (Number of edges ending at the vertex)</a:t>
            </a:r>
            <a:endParaRPr b="0" i="0" sz="8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794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○"/>
            </a:pPr>
            <a:r>
              <a:rPr b="1" i="0" lang="en-US" sz="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Out-degree (outdeg(v))</a:t>
            </a:r>
            <a:r>
              <a:rPr b="0" i="0" lang="en-US" sz="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: Number of </a:t>
            </a:r>
            <a:r>
              <a:rPr b="1" i="0" lang="en-US" sz="800" u="none" cap="none" strike="noStrike">
                <a:solidFill>
                  <a:srgbClr val="0000FF"/>
                </a:solidFill>
                <a:latin typeface="Tahoma"/>
                <a:ea typeface="Tahoma"/>
                <a:cs typeface="Tahoma"/>
                <a:sym typeface="Tahoma"/>
              </a:rPr>
              <a:t>outgoing</a:t>
            </a:r>
            <a:r>
              <a:rPr b="0" i="0" lang="en-US" sz="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edges from v (Number of edges originating from the vertex)</a:t>
            </a:r>
            <a:endParaRPr b="0" i="0" sz="8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794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●"/>
            </a:pPr>
            <a:r>
              <a:rPr b="1" i="0" lang="en-US" sz="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Directed Edge Representation</a:t>
            </a:r>
            <a:r>
              <a:rPr b="0" i="0" lang="en-US" sz="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: Edge (a, b): Outgoing from a, incoming to b.</a:t>
            </a:r>
            <a:endParaRPr b="0" i="0" sz="8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286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"/>
              <a:buFont typeface="Tahoma"/>
              <a:buNone/>
            </a:pPr>
            <a:r>
              <a:t/>
            </a:r>
            <a:endParaRPr b="0" i="0" sz="4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3220fd27c11_5_376"/>
          <p:cNvSpPr txBox="1"/>
          <p:nvPr>
            <p:ph type="title"/>
          </p:nvPr>
        </p:nvSpPr>
        <p:spPr>
          <a:xfrm>
            <a:off x="263417" y="68558"/>
            <a:ext cx="42309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752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Vertex Degrees</a:t>
            </a:r>
            <a:endParaRPr/>
          </a:p>
        </p:txBody>
      </p:sp>
      <p:pic>
        <p:nvPicPr>
          <p:cNvPr id="106" name="Google Shape;106;g3220fd27c11_5_3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25" y="1779700"/>
            <a:ext cx="2524059" cy="1431875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g3220fd27c11_5_376"/>
          <p:cNvSpPr txBox="1"/>
          <p:nvPr/>
        </p:nvSpPr>
        <p:spPr>
          <a:xfrm>
            <a:off x="3322700" y="2042700"/>
            <a:ext cx="22719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Degree of d is 3.</a:t>
            </a:r>
            <a:br>
              <a:rPr b="0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b="0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Because d is connected to b, c, e by 3 edges</a:t>
            </a:r>
            <a:endParaRPr b="0" i="0" sz="10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08" name="Google Shape;108;g3220fd27c11_5_376"/>
          <p:cNvSpPr txBox="1"/>
          <p:nvPr/>
        </p:nvSpPr>
        <p:spPr>
          <a:xfrm>
            <a:off x="140825" y="343050"/>
            <a:ext cx="5651100" cy="15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   Here, v is a node/vertex</a:t>
            </a:r>
            <a:endParaRPr b="0" i="0" sz="8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7940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Tahoma"/>
              <a:buChar char="●"/>
            </a:pPr>
            <a:r>
              <a:rPr b="1" i="0" lang="en-US" sz="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For undirected graph: </a:t>
            </a:r>
            <a:endParaRPr b="1" i="0" sz="8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794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○"/>
            </a:pPr>
            <a:r>
              <a:rPr b="1" i="0" lang="en-US" sz="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Degree (deg⁡(v))</a:t>
            </a:r>
            <a:r>
              <a:rPr b="0" i="0" lang="en-US" sz="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: Number of edges connected to v</a:t>
            </a:r>
            <a:endParaRPr b="0" i="0" sz="8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794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Tahoma"/>
              <a:buChar char="●"/>
            </a:pPr>
            <a:r>
              <a:rPr b="1" i="0" lang="en-US" sz="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For directed graph: </a:t>
            </a:r>
            <a:endParaRPr b="1" i="0" sz="8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794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○"/>
            </a:pPr>
            <a:r>
              <a:rPr b="1" i="0" lang="en-US" sz="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In-degree (indeg(v))</a:t>
            </a:r>
            <a:r>
              <a:rPr b="0" i="0" lang="en-US" sz="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: Number of </a:t>
            </a:r>
            <a:r>
              <a:rPr b="1" i="0" lang="en-US" sz="800" u="none" cap="none" strike="noStrike">
                <a:solidFill>
                  <a:srgbClr val="0000FF"/>
                </a:solidFill>
                <a:latin typeface="Tahoma"/>
                <a:ea typeface="Tahoma"/>
                <a:cs typeface="Tahoma"/>
                <a:sym typeface="Tahoma"/>
              </a:rPr>
              <a:t>incoming</a:t>
            </a:r>
            <a:r>
              <a:rPr b="0" i="0" lang="en-US" sz="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edges to v (Number of edges ending at the vertex)</a:t>
            </a:r>
            <a:endParaRPr b="0" i="0" sz="8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794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○"/>
            </a:pPr>
            <a:r>
              <a:rPr b="1" i="0" lang="en-US" sz="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Out-degree (outdeg(v))</a:t>
            </a:r>
            <a:r>
              <a:rPr b="0" i="0" lang="en-US" sz="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: Number of </a:t>
            </a:r>
            <a:r>
              <a:rPr b="1" i="0" lang="en-US" sz="800" u="none" cap="none" strike="noStrike">
                <a:solidFill>
                  <a:srgbClr val="0000FF"/>
                </a:solidFill>
                <a:latin typeface="Tahoma"/>
                <a:ea typeface="Tahoma"/>
                <a:cs typeface="Tahoma"/>
                <a:sym typeface="Tahoma"/>
              </a:rPr>
              <a:t>outgoing</a:t>
            </a:r>
            <a:r>
              <a:rPr b="0" i="0" lang="en-US" sz="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edges from v (Number of edges originating from the vertex)</a:t>
            </a:r>
            <a:endParaRPr b="0" i="0" sz="8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794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●"/>
            </a:pPr>
            <a:r>
              <a:rPr b="1" i="0" lang="en-US" sz="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Directed Edge Representation</a:t>
            </a:r>
            <a:r>
              <a:rPr b="0" i="0" lang="en-US" sz="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: Edge (a, b): Outgoing from a, incoming to b.</a:t>
            </a:r>
            <a:endParaRPr b="0" i="0" sz="8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286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"/>
              <a:buFont typeface="Tahoma"/>
              <a:buNone/>
            </a:pPr>
            <a:r>
              <a:t/>
            </a:r>
            <a:endParaRPr b="0" i="0" sz="4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2024-12-06T15:26:07Z</dcterms:created>
  <dc:creator>Fadi Al Machot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2023-04-26T00:00:00Z</vt:filetime>
  </property>
  <property fmtid="{D5CDD505-2E9C-101B-9397-08002B2CF9AE}" pid="3" name="Creator">
    <vt:lpwstr>Microsoft® PowerPoint® for Microsoft 365</vt:lpwstr>
  </property>
  <property fmtid="{D5CDD505-2E9C-101B-9397-08002B2CF9AE}" pid="4" name="LastSaved">
    <vt:filetime>2024-12-06T00:00:00Z</vt:filetime>
  </property>
  <property fmtid="{D5CDD505-2E9C-101B-9397-08002B2CF9AE}" pid="5" name="Producer">
    <vt:lpwstr>Microsoft® PowerPoint® for Microsoft 365</vt:lpwstr>
  </property>
</Properties>
</file>